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9" r:id="rId1"/>
  </p:sldMasterIdLst>
  <p:notesMasterIdLst>
    <p:notesMasterId r:id="rId6"/>
  </p:notesMasterIdLst>
  <p:handoutMasterIdLst>
    <p:handoutMasterId r:id="rId7"/>
  </p:handoutMasterIdLst>
  <p:sldIdLst>
    <p:sldId id="740" r:id="rId2"/>
    <p:sldId id="264" r:id="rId3"/>
    <p:sldId id="741" r:id="rId4"/>
    <p:sldId id="742" r:id="rId5"/>
  </p:sldIdLst>
  <p:sldSz cx="13442950" cy="7561263"/>
  <p:notesSz cx="6888163" cy="10018713"/>
  <p:embeddedFontLst>
    <p:embeddedFont>
      <p:font typeface="Verdana" panose="020B0604030504040204" pitchFamily="34" charset="0"/>
      <p:regular r:id="rId8"/>
      <p:bold r:id="rId9"/>
      <p:italic r:id="rId10"/>
      <p:boldItalic r:id="rId11"/>
    </p:embeddedFont>
    <p:embeddedFont>
      <p:font typeface="Wingdings 3" panose="05040102010807070707" pitchFamily="18" charset="2"/>
      <p:regular r:id="rId12"/>
    </p:embeddedFon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Lst>
  <p:custDataLst>
    <p:tags r:id="rId21"/>
  </p:custDataLst>
  <p:defaultTextStyle>
    <a:defPPr>
      <a:defRPr lang="de-DE"/>
    </a:defPPr>
    <a:lvl1pPr algn="l" rtl="0" fontAlgn="base">
      <a:spcBef>
        <a:spcPct val="0"/>
      </a:spcBef>
      <a:spcAft>
        <a:spcPct val="0"/>
      </a:spcAft>
      <a:defRPr sz="1400" kern="1200">
        <a:solidFill>
          <a:schemeClr val="tx1"/>
        </a:solidFill>
        <a:latin typeface="Verdana" pitchFamily="34" charset="0"/>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modifyVerifier cryptProviderType="rsaAES" cryptAlgorithmClass="hash" cryptAlgorithmType="typeAny" cryptAlgorithmSid="14" spinCount="100000" saltData="40xs9Q2b0JiYPl0yMsAOhA==" hashData="JDUQohnSh9YEHdnArXm2zCET/+MLWfvW+7peFldGXsVXZVd+YQdh1GrjY4qJoBzwO/rpC7AjGnCzMCluxXWAhA=="/>
  <p:extLst>
    <p:ext uri="{EFAFB233-063F-42B5-8137-9DF3F51BA10A}">
      <p15:sldGuideLst xmlns:p15="http://schemas.microsoft.com/office/powerpoint/2012/main">
        <p15:guide id="2" orient="horz" pos="839" userDrawn="1">
          <p15:clr>
            <a:srgbClr val="A4A3A4"/>
          </p15:clr>
        </p15:guide>
        <p15:guide id="3" orient="horz" pos="431" userDrawn="1">
          <p15:clr>
            <a:srgbClr val="A4A3A4"/>
          </p15:clr>
        </p15:guide>
        <p15:guide id="4" orient="horz" pos="4445" userDrawn="1">
          <p15:clr>
            <a:srgbClr val="A4A3A4"/>
          </p15:clr>
        </p15:guide>
        <p15:guide id="5" orient="horz" pos="1066" userDrawn="1">
          <p15:clr>
            <a:srgbClr val="A4A3A4"/>
          </p15:clr>
        </p15:guide>
        <p15:guide id="7" orient="horz" pos="3652" userDrawn="1">
          <p15:clr>
            <a:srgbClr val="A4A3A4"/>
          </p15:clr>
        </p15:guide>
        <p15:guide id="8" orient="horz" pos="1225" userDrawn="1">
          <p15:clr>
            <a:srgbClr val="A4A3A4"/>
          </p15:clr>
        </p15:guide>
        <p15:guide id="9" pos="8199" userDrawn="1">
          <p15:clr>
            <a:srgbClr val="A4A3A4"/>
          </p15:clr>
        </p15:guide>
        <p15:guide id="11" pos="333" userDrawn="1">
          <p15:clr>
            <a:srgbClr val="A4A3A4"/>
          </p15:clr>
        </p15:guide>
        <p15:guide id="12" pos="7999" userDrawn="1">
          <p15:clr>
            <a:srgbClr val="A4A3A4"/>
          </p15:clr>
        </p15:guide>
        <p15:guide id="15" orient="horz" pos="3810" userDrawn="1">
          <p15:clr>
            <a:srgbClr val="A4A3A4"/>
          </p15:clr>
        </p15:guide>
        <p15:guide id="16" pos="4211" userDrawn="1">
          <p15:clr>
            <a:srgbClr val="A4A3A4"/>
          </p15:clr>
        </p15:guide>
        <p15:guide id="17" orient="horz" pos="2563" userDrawn="1">
          <p15:clr>
            <a:srgbClr val="A4A3A4"/>
          </p15:clr>
        </p15:guide>
        <p15:guide id="18" orient="horz" pos="1678" userDrawn="1">
          <p15:clr>
            <a:srgbClr val="A4A3A4"/>
          </p15:clr>
        </p15:guide>
        <p15:guide id="19" orient="horz" pos="1701" userDrawn="1">
          <p15:clr>
            <a:srgbClr val="A4A3A4"/>
          </p15:clr>
        </p15:guide>
        <p15:guide id="20" orient="horz" pos="3538" userDrawn="1">
          <p15:clr>
            <a:srgbClr val="A4A3A4"/>
          </p15:clr>
        </p15:guide>
        <p15:guide id="21" orient="horz" pos="3969" userDrawn="1">
          <p15:clr>
            <a:srgbClr val="A4A3A4"/>
          </p15:clr>
        </p15:guide>
      </p15:sldGuideLst>
    </p:ext>
    <p:ext uri="{2D200454-40CA-4A62-9FC3-DE9A4176ACB9}">
      <p15:notesGuideLst xmlns:p15="http://schemas.microsoft.com/office/powerpoint/2012/main">
        <p15:guide id="1" orient="horz" pos="2065" userDrawn="1">
          <p15:clr>
            <a:srgbClr val="A4A3A4"/>
          </p15:clr>
        </p15:guide>
        <p15:guide id="2" orient="horz" pos="2200" userDrawn="1">
          <p15:clr>
            <a:srgbClr val="A4A3A4"/>
          </p15:clr>
        </p15:guide>
        <p15:guide id="3" orient="horz" pos="2427" userDrawn="1">
          <p15:clr>
            <a:srgbClr val="A4A3A4"/>
          </p15:clr>
        </p15:guide>
        <p15:guide id="4" pos="4107" userDrawn="1">
          <p15:clr>
            <a:srgbClr val="A4A3A4"/>
          </p15:clr>
        </p15:guide>
        <p15:guide id="5" pos="42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B68AE"/>
    <a:srgbClr val="BDCEE9"/>
    <a:srgbClr val="F29554"/>
    <a:srgbClr val="F6B587"/>
    <a:srgbClr val="F8BE74"/>
    <a:srgbClr val="FDAA54"/>
    <a:srgbClr val="DAE3F2"/>
    <a:srgbClr val="E2E8F3"/>
    <a:srgbClr val="7EAF3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0092" autoAdjust="0"/>
  </p:normalViewPr>
  <p:slideViewPr>
    <p:cSldViewPr snapToGrid="0">
      <p:cViewPr varScale="1">
        <p:scale>
          <a:sx n="80" d="100"/>
          <a:sy n="80" d="100"/>
        </p:scale>
        <p:origin x="1572" y="102"/>
      </p:cViewPr>
      <p:guideLst>
        <p:guide orient="horz" pos="839"/>
        <p:guide orient="horz" pos="431"/>
        <p:guide orient="horz" pos="4445"/>
        <p:guide orient="horz" pos="1066"/>
        <p:guide orient="horz" pos="3652"/>
        <p:guide orient="horz" pos="1225"/>
        <p:guide pos="8199"/>
        <p:guide pos="333"/>
        <p:guide pos="7999"/>
        <p:guide orient="horz" pos="3810"/>
        <p:guide pos="4211"/>
        <p:guide orient="horz" pos="2563"/>
        <p:guide orient="horz" pos="1678"/>
        <p:guide orient="horz" pos="1701"/>
        <p:guide orient="horz" pos="3538"/>
        <p:guide orient="horz" pos="3969"/>
      </p:guideLst>
    </p:cSldViewPr>
  </p:slideViewPr>
  <p:outlineViewPr>
    <p:cViewPr>
      <p:scale>
        <a:sx n="33" d="100"/>
        <a:sy n="33" d="100"/>
      </p:scale>
      <p:origin x="0" y="-798"/>
    </p:cViewPr>
  </p:outlineViewPr>
  <p:notesTextViewPr>
    <p:cViewPr>
      <p:scale>
        <a:sx n="75" d="100"/>
        <a:sy n="75" d="100"/>
      </p:scale>
      <p:origin x="0" y="0"/>
    </p:cViewPr>
  </p:notesTextViewPr>
  <p:sorterViewPr>
    <p:cViewPr varScale="1">
      <p:scale>
        <a:sx n="1" d="1"/>
        <a:sy n="1" d="1"/>
      </p:scale>
      <p:origin x="0" y="0"/>
    </p:cViewPr>
  </p:sorterViewPr>
  <p:notesViewPr>
    <p:cSldViewPr snapToGrid="0">
      <p:cViewPr varScale="1">
        <p:scale>
          <a:sx n="77" d="100"/>
          <a:sy n="77" d="100"/>
        </p:scale>
        <p:origin x="3978" y="120"/>
      </p:cViewPr>
      <p:guideLst>
        <p:guide orient="horz" pos="2065"/>
        <p:guide orient="horz" pos="2200"/>
        <p:guide orient="horz" pos="2427"/>
        <p:guide pos="4107"/>
        <p:guide pos="4223"/>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14"/>
            <a:ext cx="2985621" cy="499814"/>
          </a:xfrm>
          <a:prstGeom prst="rect">
            <a:avLst/>
          </a:prstGeom>
          <a:noFill/>
          <a:ln w="9525">
            <a:noFill/>
            <a:miter lim="800000"/>
            <a:headEnd/>
            <a:tailEnd/>
          </a:ln>
        </p:spPr>
        <p:txBody>
          <a:bodyPr vert="horz" wrap="square" lIns="93593" tIns="46792" rIns="93593" bIns="46792" numCol="1" anchor="t" anchorCtr="0" compatLnSpc="1">
            <a:prstTxWarp prst="textNoShape">
              <a:avLst/>
            </a:prstTxWarp>
          </a:bodyPr>
          <a:lstStyle>
            <a:lvl1pPr defTabSz="937661">
              <a:defRPr sz="1300"/>
            </a:lvl1pPr>
          </a:lstStyle>
          <a:p>
            <a:endParaRPr lang="de-DE" dirty="0"/>
          </a:p>
        </p:txBody>
      </p:sp>
      <p:sp>
        <p:nvSpPr>
          <p:cNvPr id="39939" name="Rectangle 3"/>
          <p:cNvSpPr>
            <a:spLocks noGrp="1" noChangeArrowheads="1"/>
          </p:cNvSpPr>
          <p:nvPr>
            <p:ph type="dt" sz="quarter" idx="1"/>
          </p:nvPr>
        </p:nvSpPr>
        <p:spPr bwMode="auto">
          <a:xfrm>
            <a:off x="3902545" y="14"/>
            <a:ext cx="2985621" cy="499814"/>
          </a:xfrm>
          <a:prstGeom prst="rect">
            <a:avLst/>
          </a:prstGeom>
          <a:noFill/>
          <a:ln w="9525">
            <a:noFill/>
            <a:miter lim="800000"/>
            <a:headEnd/>
            <a:tailEnd/>
          </a:ln>
        </p:spPr>
        <p:txBody>
          <a:bodyPr vert="horz" wrap="square" lIns="93593" tIns="46792" rIns="93593" bIns="46792" numCol="1" anchor="t" anchorCtr="0" compatLnSpc="1">
            <a:prstTxWarp prst="textNoShape">
              <a:avLst/>
            </a:prstTxWarp>
          </a:bodyPr>
          <a:lstStyle>
            <a:lvl1pPr algn="r" defTabSz="937661">
              <a:defRPr sz="1300"/>
            </a:lvl1pPr>
          </a:lstStyle>
          <a:p>
            <a:endParaRPr lang="de-DE" dirty="0"/>
          </a:p>
        </p:txBody>
      </p:sp>
      <p:sp>
        <p:nvSpPr>
          <p:cNvPr id="39940" name="Rectangle 4"/>
          <p:cNvSpPr>
            <a:spLocks noGrp="1" noChangeArrowheads="1"/>
          </p:cNvSpPr>
          <p:nvPr>
            <p:ph type="ftr" sz="quarter" idx="2"/>
          </p:nvPr>
        </p:nvSpPr>
        <p:spPr bwMode="auto">
          <a:xfrm>
            <a:off x="2" y="9518914"/>
            <a:ext cx="2985621" cy="499814"/>
          </a:xfrm>
          <a:prstGeom prst="rect">
            <a:avLst/>
          </a:prstGeom>
          <a:noFill/>
          <a:ln w="9525">
            <a:noFill/>
            <a:miter lim="800000"/>
            <a:headEnd/>
            <a:tailEnd/>
          </a:ln>
        </p:spPr>
        <p:txBody>
          <a:bodyPr vert="horz" wrap="square" lIns="93593" tIns="46792" rIns="93593" bIns="46792" numCol="1" anchor="b" anchorCtr="0" compatLnSpc="1">
            <a:prstTxWarp prst="textNoShape">
              <a:avLst/>
            </a:prstTxWarp>
          </a:bodyPr>
          <a:lstStyle>
            <a:lvl1pPr defTabSz="937661">
              <a:defRPr sz="1300"/>
            </a:lvl1pPr>
          </a:lstStyle>
          <a:p>
            <a:endParaRPr lang="de-DE" dirty="0"/>
          </a:p>
        </p:txBody>
      </p:sp>
      <p:sp>
        <p:nvSpPr>
          <p:cNvPr id="39941" name="Rectangle 5"/>
          <p:cNvSpPr>
            <a:spLocks noGrp="1" noChangeArrowheads="1"/>
          </p:cNvSpPr>
          <p:nvPr>
            <p:ph type="sldNum" sz="quarter" idx="3"/>
          </p:nvPr>
        </p:nvSpPr>
        <p:spPr bwMode="auto">
          <a:xfrm>
            <a:off x="3902545" y="9518914"/>
            <a:ext cx="2985621" cy="499814"/>
          </a:xfrm>
          <a:prstGeom prst="rect">
            <a:avLst/>
          </a:prstGeom>
          <a:noFill/>
          <a:ln w="9525">
            <a:noFill/>
            <a:miter lim="800000"/>
            <a:headEnd/>
            <a:tailEnd/>
          </a:ln>
        </p:spPr>
        <p:txBody>
          <a:bodyPr vert="horz" wrap="square" lIns="93593" tIns="46792" rIns="93593" bIns="46792" numCol="1" anchor="b" anchorCtr="0" compatLnSpc="1">
            <a:prstTxWarp prst="textNoShape">
              <a:avLst/>
            </a:prstTxWarp>
          </a:bodyPr>
          <a:lstStyle>
            <a:lvl1pPr algn="r" defTabSz="937661">
              <a:defRPr sz="1300"/>
            </a:lvl1pPr>
          </a:lstStyle>
          <a:p>
            <a:fld id="{B6354F43-AC3E-4A67-96DE-0041E586C202}" type="slidenum">
              <a:rPr lang="de-DE"/>
              <a:pPr/>
              <a:t>‹Nr.›</a:t>
            </a:fld>
            <a:endParaRPr lang="de-DE" dirty="0"/>
          </a:p>
        </p:txBody>
      </p:sp>
    </p:spTree>
    <p:extLst>
      <p:ext uri="{BB962C8B-B14F-4D97-AF65-F5344CB8AC3E}">
        <p14:creationId xmlns:p14="http://schemas.microsoft.com/office/powerpoint/2010/main" val="3748024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9"/>
          <p:cNvSpPr>
            <a:spLocks noChangeArrowheads="1"/>
          </p:cNvSpPr>
          <p:nvPr/>
        </p:nvSpPr>
        <p:spPr bwMode="auto">
          <a:xfrm>
            <a:off x="5" y="4"/>
            <a:ext cx="6887276" cy="718605"/>
          </a:xfrm>
          <a:prstGeom prst="rect">
            <a:avLst/>
          </a:prstGeom>
          <a:solidFill>
            <a:srgbClr val="3B68AE">
              <a:alpha val="40000"/>
            </a:srgbClr>
          </a:solidFill>
          <a:ln w="9525">
            <a:noFill/>
            <a:miter lim="800000"/>
            <a:headEnd/>
            <a:tailEnd/>
          </a:ln>
          <a:effectLst/>
        </p:spPr>
        <p:txBody>
          <a:bodyPr wrap="none" lIns="472980" tIns="0" rIns="90957" bIns="72768" anchor="b" anchorCtr="0"/>
          <a:lstStyle/>
          <a:p>
            <a:pPr marL="0" marR="0" lvl="0" indent="0" algn="l" defTabSz="92413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Vortragstext</a:t>
            </a:r>
          </a:p>
        </p:txBody>
      </p:sp>
      <p:sp>
        <p:nvSpPr>
          <p:cNvPr id="6162" name="Rectangle 18"/>
          <p:cNvSpPr>
            <a:spLocks noGrp="1" noChangeArrowheads="1"/>
          </p:cNvSpPr>
          <p:nvPr>
            <p:ph type="body" sz="quarter" idx="3"/>
          </p:nvPr>
        </p:nvSpPr>
        <p:spPr bwMode="auto">
          <a:xfrm>
            <a:off x="417600" y="3243600"/>
            <a:ext cx="5918400" cy="5990400"/>
          </a:xfrm>
          <a:prstGeom prst="rect">
            <a:avLst/>
          </a:prstGeom>
          <a:noFill/>
          <a:ln w="9525">
            <a:noFill/>
            <a:miter lim="800000"/>
            <a:headEnd/>
            <a:tailEnd/>
          </a:ln>
        </p:spPr>
        <p:txBody>
          <a:bodyPr vert="horz" wrap="square" lIns="94412" tIns="47205" rIns="94412" bIns="47205" numCol="1" anchor="t" anchorCtr="0" compatLnSpc="1">
            <a:prstTxWarp prst="textNoShape">
              <a:avLst/>
            </a:prstTxWarp>
            <a:noAutofit/>
          </a:bodyPr>
          <a:lstStyle/>
          <a:p>
            <a:pPr lvl="0"/>
            <a:endParaRPr lang="de-DE" dirty="0"/>
          </a:p>
        </p:txBody>
      </p:sp>
      <p:cxnSp>
        <p:nvCxnSpPr>
          <p:cNvPr id="12" name="Gerader Verbinder 11"/>
          <p:cNvCxnSpPr/>
          <p:nvPr/>
        </p:nvCxnSpPr>
        <p:spPr bwMode="auto">
          <a:xfrm>
            <a:off x="7" y="710601"/>
            <a:ext cx="6887276" cy="0"/>
          </a:xfrm>
          <a:prstGeom prst="line">
            <a:avLst/>
          </a:prstGeom>
          <a:noFill/>
          <a:ln w="31750" cap="flat" cmpd="sng" algn="ctr">
            <a:solidFill>
              <a:srgbClr val="3B68AE"/>
            </a:solidFill>
            <a:prstDash val="solid"/>
            <a:round/>
            <a:headEnd type="none" w="med" len="med"/>
            <a:tailEnd type="none" w="med" len="med"/>
          </a:ln>
          <a:effectLst/>
        </p:spPr>
      </p:cxnSp>
      <p:sp>
        <p:nvSpPr>
          <p:cNvPr id="13" name="Rectangle 9"/>
          <p:cNvSpPr>
            <a:spLocks noChangeArrowheads="1"/>
          </p:cNvSpPr>
          <p:nvPr/>
        </p:nvSpPr>
        <p:spPr bwMode="auto">
          <a:xfrm>
            <a:off x="1" y="9595226"/>
            <a:ext cx="6890924" cy="436147"/>
          </a:xfrm>
          <a:prstGeom prst="rect">
            <a:avLst/>
          </a:prstGeom>
          <a:solidFill>
            <a:srgbClr val="3B68AE">
              <a:alpha val="40000"/>
            </a:srgbClr>
          </a:solidFill>
          <a:ln w="9525">
            <a:noFill/>
            <a:miter lim="800000"/>
            <a:headEnd/>
            <a:tailEnd/>
          </a:ln>
          <a:effectLst/>
        </p:spPr>
        <p:txBody>
          <a:bodyPr wrap="none" lIns="0" tIns="0" rIns="0" bIns="0" anchor="ctr" anchorCtr="1"/>
          <a:lstStyle/>
          <a:p>
            <a:pPr lvl="0" algn="ctr" defTabSz="1005955">
              <a:tabLst>
                <a:tab pos="1047670" algn="l"/>
              </a:tabLst>
            </a:pPr>
            <a:r>
              <a:rPr kumimoji="0" lang="de-DE" sz="9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cs"/>
              </a:rPr>
              <a:t>1</a:t>
            </a:r>
            <a:r>
              <a:rPr kumimoji="0" lang="de-DE" sz="9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Auflage </a:t>
            </a:r>
            <a:r>
              <a:rPr kumimoji="0" lang="de-DE" sz="9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cs"/>
              </a:rPr>
              <a:t>2020 </a:t>
            </a:r>
            <a:r>
              <a:rPr kumimoji="0" lang="de-DE" sz="9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a:t>
            </a:r>
            <a:r>
              <a:rPr kumimoji="0" lang="de-DE" sz="9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cs"/>
              </a:rPr>
              <a:t>2019, </a:t>
            </a:r>
            <a:r>
              <a:rPr kumimoji="0" lang="de-DE" sz="9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Resch-Verlag, Dr. Ingo Resch GmbH, Maria-Eich-Straße 77, D-82166 Gräfelfing</a:t>
            </a:r>
          </a:p>
        </p:txBody>
      </p:sp>
      <p:cxnSp>
        <p:nvCxnSpPr>
          <p:cNvPr id="14" name="Gerader Verbinder 13"/>
          <p:cNvCxnSpPr/>
          <p:nvPr/>
        </p:nvCxnSpPr>
        <p:spPr bwMode="auto">
          <a:xfrm>
            <a:off x="12" y="9571836"/>
            <a:ext cx="6887276" cy="0"/>
          </a:xfrm>
          <a:prstGeom prst="line">
            <a:avLst/>
          </a:prstGeom>
          <a:noFill/>
          <a:ln w="31750" cap="flat" cmpd="sng" algn="ctr">
            <a:solidFill>
              <a:srgbClr val="3B68AE"/>
            </a:solidFill>
            <a:prstDash val="solid"/>
            <a:round/>
            <a:headEnd type="none" w="med" len="med"/>
            <a:tailEnd type="none" w="med" len="med"/>
          </a:ln>
          <a:effectLst/>
        </p:spPr>
      </p:cxnSp>
      <p:sp>
        <p:nvSpPr>
          <p:cNvPr id="190466" name="Rectangle 17"/>
          <p:cNvSpPr>
            <a:spLocks noGrp="1" noRot="1" noChangeAspect="1" noChangeArrowheads="1" noTextEdit="1"/>
          </p:cNvSpPr>
          <p:nvPr>
            <p:ph type="sldImg" idx="2"/>
          </p:nvPr>
        </p:nvSpPr>
        <p:spPr bwMode="auto">
          <a:xfrm>
            <a:off x="2738438" y="506413"/>
            <a:ext cx="3678237" cy="2070100"/>
          </a:xfrm>
          <a:prstGeom prst="rect">
            <a:avLst/>
          </a:prstGeom>
          <a:noFill/>
          <a:ln w="9525">
            <a:solidFill>
              <a:schemeClr val="bg2"/>
            </a:solidFill>
            <a:miter lim="800000"/>
            <a:headEnd/>
            <a:tailEnd/>
          </a:ln>
          <a:effectLst>
            <a:outerShdw blurRad="50800" algn="ctr" rotWithShape="0">
              <a:prstClr val="black">
                <a:alpha val="40000"/>
              </a:prstClr>
            </a:outerShdw>
          </a:effectLst>
        </p:spPr>
      </p:sp>
    </p:spTree>
    <p:extLst>
      <p:ext uri="{BB962C8B-B14F-4D97-AF65-F5344CB8AC3E}">
        <p14:creationId xmlns:p14="http://schemas.microsoft.com/office/powerpoint/2010/main" val="384362308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b="0" kern="1200">
        <a:solidFill>
          <a:schemeClr val="tx1"/>
        </a:solidFill>
        <a:latin typeface="Century Gothic" panose="020B0502020202020204"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73388" y="712788"/>
            <a:ext cx="3638550" cy="2047875"/>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70485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rot="21015210">
            <a:off x="411391" y="935030"/>
            <a:ext cx="1211186" cy="1141644"/>
          </a:xfrm>
          <a:prstGeom prst="ellipse">
            <a:avLst/>
          </a:prstGeom>
          <a:solidFill>
            <a:srgbClr val="FF9900"/>
          </a:solidFill>
          <a:ln w="19050">
            <a:solidFill>
              <a:schemeClr val="bg1"/>
            </a:solidFill>
            <a:miter lim="800000"/>
            <a:headEnd/>
            <a:tailEnd/>
          </a:ln>
          <a:effectLst>
            <a:outerShdw blurRad="76200" dist="38100" dir="2700000" sx="104000" sy="104000" algn="tl" rotWithShape="0">
              <a:prstClr val="black">
                <a:alpha val="30000"/>
              </a:prstClr>
            </a:outerShdw>
          </a:effectLst>
        </p:spPr>
        <p:txBody>
          <a:bodyPr wrap="none" lIns="0" tIns="0" rIns="0" bIns="0" anchor="ctr" anchorCtr="1">
            <a:noAutofit/>
          </a:bodyPr>
          <a:lstStyle/>
          <a:p>
            <a:pPr algn="ctr"/>
            <a:r>
              <a:rPr lang="de-DE" sz="1600" b="1" dirty="0">
                <a:solidFill>
                  <a:schemeClr val="bg1"/>
                </a:solidFill>
              </a:rPr>
              <a:t>z</a:t>
            </a:r>
            <a:r>
              <a:rPr lang="de-DE" sz="1600" b="1" dirty="0" smtClean="0">
                <a:solidFill>
                  <a:schemeClr val="bg1"/>
                </a:solidFill>
              </a:rPr>
              <a:t>ur </a:t>
            </a:r>
          </a:p>
          <a:p>
            <a:pPr algn="ctr"/>
            <a:r>
              <a:rPr lang="de-DE" sz="1600" b="1" dirty="0" smtClean="0">
                <a:solidFill>
                  <a:schemeClr val="bg1"/>
                </a:solidFill>
              </a:rPr>
              <a:t>Startfolie</a:t>
            </a:r>
            <a:endParaRPr lang="de-DE" sz="1600" b="1" dirty="0">
              <a:solidFill>
                <a:schemeClr val="bg1"/>
              </a:solidFill>
            </a:endParaRPr>
          </a:p>
        </p:txBody>
      </p:sp>
      <p:sp>
        <p:nvSpPr>
          <p:cNvPr id="11" name="Folienbildplatzhalter 10"/>
          <p:cNvSpPr>
            <a:spLocks noGrp="1" noRot="1" noChangeAspect="1"/>
          </p:cNvSpPr>
          <p:nvPr>
            <p:ph type="sldImg"/>
          </p:nvPr>
        </p:nvSpPr>
        <p:spPr>
          <a:xfrm>
            <a:off x="2740025" y="506413"/>
            <a:ext cx="3675063" cy="2068512"/>
          </a:xfrm>
        </p:spPr>
      </p:sp>
      <p:sp>
        <p:nvSpPr>
          <p:cNvPr id="12" name="Notizenplatzhalter 11"/>
          <p:cNvSpPr>
            <a:spLocks noGrp="1"/>
          </p:cNvSpPr>
          <p:nvPr>
            <p:ph type="body" idx="1"/>
          </p:nvPr>
        </p:nvSpPr>
        <p:spPr/>
        <p:txBody>
          <a:bodyPr/>
          <a:lstStyle/>
          <a:p>
            <a:r>
              <a:rPr lang="de-DE" b="1" dirty="0"/>
              <a:t>Begrüßung</a:t>
            </a:r>
          </a:p>
          <a:p>
            <a:endParaRPr lang="de-DE" dirty="0"/>
          </a:p>
          <a:p>
            <a:r>
              <a:rPr lang="de-DE" dirty="0"/>
              <a:t>Begrüßen Sie vorab die Teilnehmer in gewohnter Weise. Erläutern Sie den Ablauf, das Ziel und die Dauer der geplanten Veranstaltung. Beachten Sie, dass auch praktische Übungen zur Anwendung der PSA gA gesetzlich vorgeschrieben sind. </a:t>
            </a:r>
            <a:r>
              <a:rPr lang="de-DE" b="1" dirty="0"/>
              <a:t>Planen Sie diese in den Unterweisungsablauf mit ein. </a:t>
            </a:r>
          </a:p>
          <a:p>
            <a:endParaRPr lang="de-DE" b="1" dirty="0"/>
          </a:p>
          <a:p>
            <a:r>
              <a:rPr lang="de-DE" dirty="0"/>
              <a:t>Hinweis: Für die Praxisübungen sind die verwendeten Sicherungssysteme vorzuhalten. Setzen Sie für die praktischen Übungen nach Möglichkeit mehrere Systeme gleichzeitig ein. Das erspart Ihnen Zeit und verhindert, dass einzelne Teilnehmer durch unnötiges Warten das Interesse oder ihre Konzentration verlieren.</a:t>
            </a:r>
          </a:p>
          <a:p>
            <a:endParaRPr lang="de-DE" dirty="0"/>
          </a:p>
          <a:p>
            <a:r>
              <a:rPr lang="de-DE" dirty="0"/>
              <a:t>Wir empfehlen, die Praxisübungen ab Folie 10 </a:t>
            </a:r>
            <a:r>
              <a:rPr lang="de-DE" u="sng" dirty="0"/>
              <a:t>oder</a:t>
            </a:r>
            <a:r>
              <a:rPr lang="de-DE" dirty="0"/>
              <a:t> nach der PowerPoint-Präsentation durchzuführen. </a:t>
            </a:r>
            <a:br>
              <a:rPr lang="de-DE" dirty="0"/>
            </a:br>
            <a:endParaRPr lang="de-DE" b="1" dirty="0"/>
          </a:p>
          <a:p>
            <a:r>
              <a:rPr lang="de-DE" dirty="0"/>
              <a:t>Wir wünschen Ihnen gutes Gelingen !</a:t>
            </a:r>
          </a:p>
          <a:p>
            <a:endParaRPr lang="de-DE" dirty="0"/>
          </a:p>
          <a:p>
            <a:r>
              <a:rPr lang="de-DE" dirty="0"/>
              <a:t>Anmerkungen: </a:t>
            </a:r>
          </a:p>
          <a:p>
            <a:r>
              <a:rPr lang="de-DE" dirty="0"/>
              <a:t>In dieser Unterweisung verwenden wir die Abkürzungen:</a:t>
            </a:r>
          </a:p>
          <a:p>
            <a:endParaRPr lang="de-DE" dirty="0"/>
          </a:p>
          <a:p>
            <a:pPr marL="171450" indent="-171450">
              <a:buFont typeface="Arial" panose="020B0604020202020204" pitchFamily="34" charset="0"/>
              <a:buChar char="•"/>
            </a:pPr>
            <a:r>
              <a:rPr lang="de-DE" dirty="0"/>
              <a:t>Persönliche Schutzausrüstung, allgemein (PSA) </a:t>
            </a:r>
          </a:p>
          <a:p>
            <a:pPr marL="171450" indent="-171450">
              <a:buFont typeface="Arial" panose="020B0604020202020204" pitchFamily="34" charset="0"/>
              <a:buChar char="•"/>
            </a:pPr>
            <a:r>
              <a:rPr lang="de-DE" dirty="0"/>
              <a:t>Persönliche Schutzausrüstung gegen Absturz (PSA gA) </a:t>
            </a:r>
          </a:p>
          <a:p>
            <a:pPr marL="171450" indent="-171450">
              <a:buFont typeface="Arial" panose="020B0604020202020204" pitchFamily="34" charset="0"/>
              <a:buChar char="•"/>
            </a:pPr>
            <a:r>
              <a:rPr lang="de-DE" dirty="0"/>
              <a:t>Höhensicherungsgerät (HSG)</a:t>
            </a:r>
          </a:p>
          <a:p>
            <a:endParaRPr lang="de-DE" dirty="0"/>
          </a:p>
          <a:p>
            <a:r>
              <a:rPr lang="de-DE" dirty="0"/>
              <a:t>Aus Gründen der Lesbarkeit wurde im Folgenden die männliche Form (z.B. Bediener) verwendet. Alle personengebundenen Aussagen gelten jedoch stets für Männer und Frauen gleichermaßen. </a:t>
            </a:r>
          </a:p>
          <a:p>
            <a:endParaRPr lang="de-DE" dirty="0"/>
          </a:p>
          <a:p>
            <a:endParaRPr lang="de-DE" sz="1100" dirty="0"/>
          </a:p>
          <a:p>
            <a:endParaRPr lang="de-DE" dirty="0"/>
          </a:p>
        </p:txBody>
      </p:sp>
    </p:spTree>
    <p:extLst>
      <p:ext uri="{BB962C8B-B14F-4D97-AF65-F5344CB8AC3E}">
        <p14:creationId xmlns:p14="http://schemas.microsoft.com/office/powerpoint/2010/main" val="131715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17600" y="3243600"/>
            <a:ext cx="5999784" cy="6058849"/>
          </a:xfrm>
        </p:spPr>
        <p:txBody>
          <a:bodyPr/>
          <a:lstStyle/>
          <a:p>
            <a:r>
              <a:rPr lang="de-DE" b="1" dirty="0" smtClean="0"/>
              <a:t>Mögliche Auffangsysteme</a:t>
            </a:r>
          </a:p>
          <a:p>
            <a:endParaRPr lang="de-DE" dirty="0" smtClean="0"/>
          </a:p>
          <a:p>
            <a:pPr defTabSz="912795">
              <a:defRPr/>
            </a:pPr>
            <a:r>
              <a:rPr lang="de-DE" dirty="0">
                <a:solidFill>
                  <a:srgbClr val="3B68AE"/>
                </a:solidFill>
              </a:rPr>
              <a:t>Es gibt verschiedene Auffangsysteme für Hubarbeitsbühnen.</a:t>
            </a:r>
          </a:p>
          <a:p>
            <a:endParaRPr lang="de-DE" sz="1100" i="1" baseline="0" dirty="0" smtClean="0"/>
          </a:p>
          <a:p>
            <a:r>
              <a:rPr lang="de-DE" sz="1100" dirty="0"/>
              <a:t>Schutz vor Absturzgefahren bieten grundsätzlich Rückhaltesysteme und Auffangsysteme. Zur Vermeidung eines Personenabsturzes werden oft </a:t>
            </a:r>
            <a:r>
              <a:rPr lang="de-DE" sz="1100" b="1" dirty="0"/>
              <a:t>Haltesysteme</a:t>
            </a:r>
            <a:r>
              <a:rPr lang="de-DE" sz="1100" dirty="0"/>
              <a:t> (z. B. für das Arbeiten an einer Absturzkante) eingesetzt. Diese sind jedoch </a:t>
            </a:r>
            <a:r>
              <a:rPr lang="de-DE" sz="1100" b="1" dirty="0"/>
              <a:t>nicht geeignet</a:t>
            </a:r>
            <a:r>
              <a:rPr lang="de-DE" sz="1100" dirty="0"/>
              <a:t>, um Personen vor den Gefahren des Peitscheneffekts zu schützen! </a:t>
            </a:r>
          </a:p>
          <a:p>
            <a:endParaRPr lang="de-DE" sz="1100" dirty="0"/>
          </a:p>
          <a:p>
            <a:r>
              <a:rPr lang="de-DE" sz="1100" dirty="0"/>
              <a:t>Auf Hubarbeitsbühnen werden deshalb </a:t>
            </a:r>
            <a:r>
              <a:rPr lang="de-DE" sz="1100" b="1" dirty="0"/>
              <a:t>Auffangsysteme</a:t>
            </a:r>
            <a:r>
              <a:rPr lang="de-DE" sz="1100" dirty="0"/>
              <a:t> eingesetzt. Auffangsysteme verhindern zwar nicht den Personenabsturz, fangen die abstürzende Person aber sicher auf und halten diese, so das schwere Verletzungen vermieden werden. Ein Auffangsystem besteht immer aus einem Auffanggurt, Einzelteilen und / oder Teilsystemen, die eine Verbindung zu einem Anschlagpunkt herstellen. Auf Hubarbeitsbühne können folgende Auffangsysteme verwendet werden:</a:t>
            </a:r>
          </a:p>
          <a:p>
            <a:endParaRPr lang="de-DE" sz="1100" dirty="0"/>
          </a:p>
          <a:p>
            <a:pPr marL="171450" indent="-171450">
              <a:buFont typeface="Arial" panose="020B0604020202020204" pitchFamily="34" charset="0"/>
              <a:buChar char="•"/>
            </a:pPr>
            <a:r>
              <a:rPr lang="de-DE" sz="1100" dirty="0"/>
              <a:t>Auffanggurt mit einem Höhensicherungsgerät (HSG)</a:t>
            </a:r>
          </a:p>
          <a:p>
            <a:pPr marL="171450" indent="-171450">
              <a:buFont typeface="Arial" panose="020B0604020202020204" pitchFamily="34" charset="0"/>
              <a:buChar char="•"/>
            </a:pPr>
            <a:r>
              <a:rPr lang="de-DE" sz="1100" dirty="0"/>
              <a:t>Auffanggurt mit einem Falldämpfer</a:t>
            </a:r>
          </a:p>
          <a:p>
            <a:pPr marL="171450" indent="-171450">
              <a:buFont typeface="Arial" panose="020B0604020202020204" pitchFamily="34" charset="0"/>
              <a:buChar char="•"/>
            </a:pPr>
            <a:r>
              <a:rPr lang="de-DE" sz="1100" dirty="0"/>
              <a:t>Auffanggurt mit mitlaufendem Auffanggerät einschließlich beweglicher Führung.</a:t>
            </a:r>
          </a:p>
          <a:p>
            <a:endParaRPr lang="de-DE" sz="1100" dirty="0"/>
          </a:p>
          <a:p>
            <a:r>
              <a:rPr lang="de-DE" sz="1100" dirty="0"/>
              <a:t>Welche Art von PSA </a:t>
            </a:r>
            <a:r>
              <a:rPr lang="de-DE" sz="1100" dirty="0" err="1"/>
              <a:t>gA</a:t>
            </a:r>
            <a:r>
              <a:rPr lang="de-DE" sz="1100" dirty="0"/>
              <a:t> eingesetzt wird, ist Ergebnis der Gefährdungsbeurteilung.  </a:t>
            </a:r>
          </a:p>
        </p:txBody>
      </p:sp>
      <p:sp>
        <p:nvSpPr>
          <p:cNvPr id="4" name="Rectangle 24"/>
          <p:cNvSpPr>
            <a:spLocks noChangeArrowheads="1"/>
          </p:cNvSpPr>
          <p:nvPr/>
        </p:nvSpPr>
        <p:spPr bwMode="auto">
          <a:xfrm rot="21015210">
            <a:off x="411391" y="935030"/>
            <a:ext cx="1211186" cy="1141644"/>
          </a:xfrm>
          <a:prstGeom prst="ellipse">
            <a:avLst/>
          </a:prstGeom>
          <a:solidFill>
            <a:srgbClr val="FF9900"/>
          </a:solidFill>
          <a:ln w="19050">
            <a:solidFill>
              <a:schemeClr val="bg1"/>
            </a:solidFill>
            <a:miter lim="800000"/>
            <a:headEnd/>
            <a:tailEnd/>
          </a:ln>
          <a:effectLst>
            <a:outerShdw blurRad="76200" dist="38100" dir="2700000" sx="104000" sy="104000" algn="tl" rotWithShape="0">
              <a:prstClr val="black">
                <a:alpha val="30000"/>
              </a:prstClr>
            </a:outerShdw>
          </a:effectLst>
        </p:spPr>
        <p:txBody>
          <a:bodyPr wrap="none" lIns="0" tIns="0" rIns="0" bIns="72768" anchor="ctr" anchorCtr="1">
            <a:noAutofit/>
          </a:bodyPr>
          <a:lstStyle/>
          <a:p>
            <a:pPr algn="ctr"/>
            <a:r>
              <a:rPr lang="de-DE" sz="1600" b="1" dirty="0">
                <a:solidFill>
                  <a:schemeClr val="bg1"/>
                </a:solidFill>
              </a:rPr>
              <a:t>zu</a:t>
            </a:r>
          </a:p>
          <a:p>
            <a:pPr algn="ctr"/>
            <a:r>
              <a:rPr lang="de-DE" sz="1600" b="1" dirty="0">
                <a:solidFill>
                  <a:schemeClr val="bg1"/>
                </a:solidFill>
              </a:rPr>
              <a:t>Folie </a:t>
            </a:r>
            <a:r>
              <a:rPr lang="de-DE" sz="1600" b="1" dirty="0" smtClean="0">
                <a:solidFill>
                  <a:schemeClr val="bg1"/>
                </a:solidFill>
              </a:rPr>
              <a:t>7</a:t>
            </a:r>
            <a:endParaRPr lang="de-DE" sz="1600" b="1" dirty="0">
              <a:solidFill>
                <a:schemeClr val="bg1"/>
              </a:solidFill>
            </a:endParaRPr>
          </a:p>
        </p:txBody>
      </p:sp>
    </p:spTree>
    <p:extLst>
      <p:ext uri="{BB962C8B-B14F-4D97-AF65-F5344CB8AC3E}">
        <p14:creationId xmlns:p14="http://schemas.microsoft.com/office/powerpoint/2010/main" val="89298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17600" y="3243600"/>
            <a:ext cx="5999784" cy="6058849"/>
          </a:xfrm>
        </p:spPr>
        <p:txBody>
          <a:bodyPr/>
          <a:lstStyle/>
          <a:p>
            <a:r>
              <a:rPr lang="de-DE" b="1" dirty="0"/>
              <a:t>Anschlagpunkte an der Arbeitsbühne</a:t>
            </a:r>
          </a:p>
          <a:p>
            <a:endParaRPr lang="de-DE" dirty="0"/>
          </a:p>
          <a:p>
            <a:r>
              <a:rPr lang="de-DE" dirty="0" smtClean="0">
                <a:solidFill>
                  <a:srgbClr val="3B68AE"/>
                </a:solidFill>
              </a:rPr>
              <a:t>Anschlagpunkte </a:t>
            </a:r>
            <a:r>
              <a:rPr lang="de-DE" dirty="0">
                <a:solidFill>
                  <a:srgbClr val="3B68AE"/>
                </a:solidFill>
              </a:rPr>
              <a:t>müssen eine Mindestfestigkeit besitzen. </a:t>
            </a:r>
          </a:p>
          <a:p>
            <a:endParaRPr lang="de-DE" sz="1100" i="1" dirty="0"/>
          </a:p>
          <a:p>
            <a:r>
              <a:rPr lang="de-DE" sz="1100" dirty="0"/>
              <a:t>Nach der DIN EN 280 „Fahrbare Hubarbeitsbühnen“ müssen Hubarbeitsbühnen Anschlagpunkte für das Einhaken von PSA </a:t>
            </a:r>
            <a:r>
              <a:rPr lang="de-DE" sz="1100" dirty="0" err="1"/>
              <a:t>gA</a:t>
            </a:r>
            <a:r>
              <a:rPr lang="de-DE" sz="1100" dirty="0"/>
              <a:t> besitzen. Die Norm schreibt ferner vor, dass sich die Schutzausrüstung nicht ungewollt lösen darf. Freiliegende Ecken der Konstruktion dürfen keine scharfen Kanten bilden (Radien mindestens 0,5 mm oder 45° Abschrägungen erforderlich). Weitere Anforderungen nach der genannten Bauvorvorschrift sind:</a:t>
            </a:r>
          </a:p>
          <a:p>
            <a:endParaRPr lang="de-DE" sz="1100" dirty="0"/>
          </a:p>
          <a:p>
            <a:pPr marL="171450" indent="-171450">
              <a:buFont typeface="Arial" panose="020B0604020202020204" pitchFamily="34" charset="0"/>
              <a:buChar char="•"/>
            </a:pPr>
            <a:r>
              <a:rPr lang="de-DE" sz="1100" dirty="0"/>
              <a:t>Ausreichende Anzahl der Anschlagpunkte entsprechend der maximal zulässigen Personenzahl (siehe Kennzeichnung im Korb).</a:t>
            </a:r>
          </a:p>
          <a:p>
            <a:pPr marL="171450" indent="-171450">
              <a:buFont typeface="Arial" panose="020B0604020202020204" pitchFamily="34" charset="0"/>
              <a:buChar char="•"/>
            </a:pPr>
            <a:r>
              <a:rPr lang="de-DE" sz="1100" dirty="0"/>
              <a:t>Festigkeit der Einzel-Anschlagpunkte von </a:t>
            </a:r>
            <a:r>
              <a:rPr lang="de-DE" sz="1100" b="1" dirty="0"/>
              <a:t>mindestens 3 kN (Kilo-Newton)</a:t>
            </a:r>
            <a:r>
              <a:rPr lang="de-DE" sz="1100" dirty="0"/>
              <a:t>, ohne dabei die Bruchfestigkeit des Anschlagpunktes zu überschreiten.</a:t>
            </a:r>
          </a:p>
          <a:p>
            <a:pPr marL="171450" indent="-171450">
              <a:buFont typeface="Arial" panose="020B0604020202020204" pitchFamily="34" charset="0"/>
              <a:buChar char="•"/>
            </a:pPr>
            <a:r>
              <a:rPr lang="de-DE" sz="1100" dirty="0"/>
              <a:t>Ausreichende Festigkeit des Anschlagpunktes in alle möglichen Lastrichtungen.</a:t>
            </a:r>
          </a:p>
          <a:p>
            <a:pPr marL="171450" indent="-171450">
              <a:buFont typeface="Arial" panose="020B0604020202020204" pitchFamily="34" charset="0"/>
              <a:buChar char="•"/>
            </a:pPr>
            <a:r>
              <a:rPr lang="de-DE" sz="1100" dirty="0"/>
              <a:t>Anschlagpunkte dürfen </a:t>
            </a:r>
            <a:r>
              <a:rPr lang="de-DE" sz="1100" b="1" dirty="0"/>
              <a:t>nicht höher als 750 mm </a:t>
            </a:r>
            <a:r>
              <a:rPr lang="de-DE" sz="1100" dirty="0"/>
              <a:t>über der Standfläche (Arbeitsbühne) angebracht sein.</a:t>
            </a:r>
          </a:p>
          <a:p>
            <a:pPr marL="171450" indent="-171450">
              <a:buFont typeface="Arial" panose="020B0604020202020204" pitchFamily="34" charset="0"/>
              <a:buChar char="•"/>
            </a:pPr>
            <a:endParaRPr lang="de-DE" sz="1100" dirty="0"/>
          </a:p>
          <a:p>
            <a:r>
              <a:rPr lang="de-DE" sz="1100" dirty="0"/>
              <a:t>Anmerkung: Einige Fachleute weisen schon seit einiger Zeit auf die möglicherweise zu geringe Festigkeit der Anschlagpunkte hin. Ob diesbezüglich eine Anpassung der Norm erfolgt, kann aktuell nicht vorhergesagt werden</a:t>
            </a:r>
          </a:p>
        </p:txBody>
      </p:sp>
      <p:sp>
        <p:nvSpPr>
          <p:cNvPr id="4" name="Rectangle 24"/>
          <p:cNvSpPr>
            <a:spLocks noChangeArrowheads="1"/>
          </p:cNvSpPr>
          <p:nvPr/>
        </p:nvSpPr>
        <p:spPr bwMode="auto">
          <a:xfrm rot="21015210">
            <a:off x="411391" y="935030"/>
            <a:ext cx="1211186" cy="1141644"/>
          </a:xfrm>
          <a:prstGeom prst="ellipse">
            <a:avLst/>
          </a:prstGeom>
          <a:solidFill>
            <a:srgbClr val="FF9900"/>
          </a:solidFill>
          <a:ln w="19050">
            <a:solidFill>
              <a:schemeClr val="bg1"/>
            </a:solidFill>
            <a:miter lim="800000"/>
            <a:headEnd/>
            <a:tailEnd/>
          </a:ln>
          <a:effectLst>
            <a:outerShdw blurRad="76200" dist="38100" dir="2700000" sx="104000" sy="104000" algn="tl" rotWithShape="0">
              <a:prstClr val="black">
                <a:alpha val="30000"/>
              </a:prstClr>
            </a:outerShdw>
          </a:effectLst>
        </p:spPr>
        <p:txBody>
          <a:bodyPr wrap="none" lIns="0" tIns="0" rIns="0" bIns="72768" anchor="ctr" anchorCtr="1">
            <a:noAutofit/>
          </a:bodyPr>
          <a:lstStyle/>
          <a:p>
            <a:pPr algn="ctr"/>
            <a:r>
              <a:rPr lang="de-DE" sz="1600" b="1" dirty="0">
                <a:solidFill>
                  <a:schemeClr val="bg1"/>
                </a:solidFill>
              </a:rPr>
              <a:t>zu</a:t>
            </a:r>
          </a:p>
          <a:p>
            <a:pPr algn="ctr"/>
            <a:r>
              <a:rPr lang="de-DE" sz="1600" b="1" dirty="0">
                <a:solidFill>
                  <a:schemeClr val="bg1"/>
                </a:solidFill>
              </a:rPr>
              <a:t>Folie </a:t>
            </a:r>
            <a:r>
              <a:rPr lang="de-DE" sz="1600" b="1" dirty="0" smtClean="0">
                <a:solidFill>
                  <a:schemeClr val="bg1"/>
                </a:solidFill>
              </a:rPr>
              <a:t>8</a:t>
            </a:r>
            <a:endParaRPr lang="de-DE" sz="1600" b="1" dirty="0">
              <a:solidFill>
                <a:schemeClr val="bg1"/>
              </a:solidFill>
            </a:endParaRPr>
          </a:p>
        </p:txBody>
      </p:sp>
    </p:spTree>
    <p:extLst>
      <p:ext uri="{BB962C8B-B14F-4D97-AF65-F5344CB8AC3E}">
        <p14:creationId xmlns:p14="http://schemas.microsoft.com/office/powerpoint/2010/main" val="283016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bg>
      <p:bgRef idx="1001">
        <a:schemeClr val="bg1"/>
      </p:bgRef>
    </p:bg>
    <p:spTree>
      <p:nvGrpSpPr>
        <p:cNvPr id="1" name=""/>
        <p:cNvGrpSpPr/>
        <p:nvPr/>
      </p:nvGrpSpPr>
      <p:grpSpPr>
        <a:xfrm>
          <a:off x="0" y="0"/>
          <a:ext cx="0" cy="0"/>
          <a:chOff x="0" y="0"/>
          <a:chExt cx="0" cy="0"/>
        </a:xfrm>
      </p:grpSpPr>
      <p:sp>
        <p:nvSpPr>
          <p:cNvPr id="4" name="Inhaltsplatzhalter 17"/>
          <p:cNvSpPr>
            <a:spLocks noGrp="1"/>
          </p:cNvSpPr>
          <p:nvPr>
            <p:ph sz="quarter" idx="11" hasCustomPrompt="1"/>
          </p:nvPr>
        </p:nvSpPr>
        <p:spPr>
          <a:xfrm>
            <a:off x="419925" y="908728"/>
            <a:ext cx="12729600" cy="504000"/>
          </a:xfrm>
          <a:prstGeom prst="rect">
            <a:avLst/>
          </a:prstGeom>
        </p:spPr>
        <p:txBody>
          <a:bodyPr lIns="90000" tIns="72000" rIns="0" bIns="0"/>
          <a:lstStyle>
            <a:lvl1pPr marL="0" indent="0">
              <a:buFontTx/>
              <a:buNone/>
              <a:defRPr lang="de-DE" sz="2800" b="1" kern="1200" dirty="0" smtClean="0">
                <a:solidFill>
                  <a:schemeClr val="tx1"/>
                </a:solidFill>
                <a:latin typeface="Calibri" panose="020F0502020204030204" pitchFamily="34" charset="0"/>
                <a:ea typeface="+mn-ea"/>
                <a:cs typeface="+mn-cs"/>
              </a:defRPr>
            </a:lvl1pPr>
            <a:lvl2pPr>
              <a:defRPr sz="1800"/>
            </a:lvl2pPr>
            <a:lvl3pPr>
              <a:defRPr sz="1600"/>
            </a:lvl3pPr>
            <a:lvl4pPr>
              <a:defRPr sz="1400"/>
            </a:lvl4pPr>
            <a:lvl5pPr>
              <a:defRPr sz="1400"/>
            </a:lvl5pPr>
          </a:lstStyle>
          <a:p>
            <a:pPr lvl="0"/>
            <a:r>
              <a:rPr lang="de-DE" dirty="0" smtClean="0"/>
              <a:t>XXX</a:t>
            </a:r>
            <a:endParaRPr lang="de-DE" dirty="0"/>
          </a:p>
        </p:txBody>
      </p:sp>
      <p:sp>
        <p:nvSpPr>
          <p:cNvPr id="5" name="Textplatzhalter 19"/>
          <p:cNvSpPr>
            <a:spLocks noGrp="1"/>
          </p:cNvSpPr>
          <p:nvPr>
            <p:ph type="body" sz="quarter" idx="12" hasCustomPrompt="1"/>
          </p:nvPr>
        </p:nvSpPr>
        <p:spPr>
          <a:xfrm>
            <a:off x="419925" y="1388354"/>
            <a:ext cx="12729600" cy="478800"/>
          </a:xfrm>
          <a:prstGeom prst="rect">
            <a:avLst/>
          </a:prstGeom>
        </p:spPr>
        <p:txBody>
          <a:bodyPr lIns="90000" tIns="72000" rIns="0" bIns="0"/>
          <a:lstStyle>
            <a:lvl1pPr marL="0">
              <a:spcBef>
                <a:spcPts val="0"/>
              </a:spcBef>
              <a:buFontTx/>
              <a:buNone/>
              <a:defRPr lang="de-DE" sz="2000" b="0" kern="1200" baseline="0" dirty="0" smtClean="0">
                <a:solidFill>
                  <a:srgbClr val="3B68AE"/>
                </a:solidFill>
                <a:latin typeface="Calibri" panose="020F0502020204030204" pitchFamily="34" charset="0"/>
                <a:ea typeface="+mn-ea"/>
                <a:cs typeface="+mn-cs"/>
              </a:defRPr>
            </a:lvl1pPr>
            <a:lvl2pPr>
              <a:defRPr sz="2000"/>
            </a:lvl2pPr>
            <a:lvl3pPr>
              <a:defRPr sz="1800"/>
            </a:lvl3pPr>
            <a:lvl4pPr>
              <a:defRPr sz="1600"/>
            </a:lvl4pPr>
            <a:lvl5pPr>
              <a:defRPr sz="1600"/>
            </a:lvl5pPr>
          </a:lstStyle>
          <a:p>
            <a:pPr lvl="0"/>
            <a:r>
              <a:rPr lang="de-DE" dirty="0" smtClean="0"/>
              <a:t>XXX</a:t>
            </a:r>
            <a:endParaRPr lang="de-DE" dirty="0"/>
          </a:p>
        </p:txBody>
      </p:sp>
      <p:sp>
        <p:nvSpPr>
          <p:cNvPr id="10" name="Titel 15"/>
          <p:cNvSpPr>
            <a:spLocks noGrp="1"/>
          </p:cNvSpPr>
          <p:nvPr>
            <p:ph type="title" hasCustomPrompt="1"/>
          </p:nvPr>
        </p:nvSpPr>
        <p:spPr>
          <a:xfrm>
            <a:off x="10780950" y="255600"/>
            <a:ext cx="2335237" cy="352800"/>
          </a:xfrm>
          <a:prstGeom prst="rect">
            <a:avLst/>
          </a:prstGeom>
          <a:effectLst/>
        </p:spPr>
        <p:txBody>
          <a:bodyPr tIns="72000"/>
          <a:lstStyle>
            <a:lvl1pPr algn="r">
              <a:defRPr kumimoji="0" lang="de-DE" sz="2400" b="0" i="0" u="none" strike="noStrike" kern="1200" cap="none" spc="0" normalizeH="0" baseline="0" dirty="0">
                <a:ln>
                  <a:noFill/>
                </a:ln>
                <a:solidFill>
                  <a:schemeClr val="bg1"/>
                </a:solidFill>
                <a:effectLst/>
                <a:uLnTx/>
                <a:uFillTx/>
                <a:latin typeface="Calibri" panose="020F0502020204030204" pitchFamily="34" charset="0"/>
                <a:ea typeface="+mn-ea"/>
                <a:cs typeface="+mn-cs"/>
              </a:defRPr>
            </a:lvl1pPr>
          </a:lstStyle>
          <a:p>
            <a:r>
              <a:rPr lang="de-DE" dirty="0"/>
              <a:t>Folie xxx</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72">
          <p15:clr>
            <a:srgbClr val="FBAE40"/>
          </p15:clr>
        </p15:guide>
        <p15:guide id="2" pos="42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eckblatt">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a:xfrm>
            <a:off x="5949145" y="2403475"/>
            <a:ext cx="6186631" cy="3657600"/>
          </a:xfrm>
          <a:prstGeom prst="rect">
            <a:avLst/>
          </a:prstGeom>
        </p:spPr>
        <p:txBody>
          <a:bodyPr>
            <a:scene3d>
              <a:camera prst="orthographicFront"/>
              <a:lightRig rig="threePt" dir="t"/>
            </a:scene3d>
            <a:sp3d extrusionH="57150">
              <a:bevelT w="38100" h="38100"/>
            </a:sp3d>
          </a:bodyPr>
          <a:lstStyle>
            <a:lvl1pPr marL="390525" indent="-390525">
              <a:buFontTx/>
              <a:buNone/>
              <a:defRPr lang="de-DE" sz="6000" b="1" dirty="0" smtClean="0">
                <a:solidFill>
                  <a:schemeClr val="accent1"/>
                </a:solidFill>
                <a:latin typeface="+mj-lt"/>
                <a:ea typeface="+mj-ea"/>
                <a:cs typeface="+mj-cs"/>
              </a:defRPr>
            </a:lvl1pPr>
          </a:lstStyle>
          <a:p>
            <a:pPr lvl="0" algn="ctr" defTabSz="1042988" rtl="0" fontAlgn="base">
              <a:spcBef>
                <a:spcPct val="0"/>
              </a:spcBef>
              <a:spcAft>
                <a:spcPct val="0"/>
              </a:spcAft>
              <a:defRPr/>
            </a:pPr>
            <a:r>
              <a:rPr lang="de-DE" dirty="0" smtClean="0"/>
              <a:t>Textmasterformate durch Klicken bearbeiten</a:t>
            </a:r>
          </a:p>
        </p:txBody>
      </p:sp>
      <p:sp>
        <p:nvSpPr>
          <p:cNvPr id="6" name="Titel 15"/>
          <p:cNvSpPr>
            <a:spLocks noGrp="1"/>
          </p:cNvSpPr>
          <p:nvPr>
            <p:ph type="title"/>
          </p:nvPr>
        </p:nvSpPr>
        <p:spPr>
          <a:xfrm>
            <a:off x="10906824" y="39600"/>
            <a:ext cx="2335237" cy="352800"/>
          </a:xfrm>
          <a:prstGeom prst="rect">
            <a:avLst/>
          </a:prstGeom>
        </p:spPr>
        <p:txBody>
          <a:bodyPr tIns="72000"/>
          <a:lstStyle>
            <a:lvl1pPr>
              <a:defRPr lang="de-DE" sz="1700" b="1" kern="1200" dirty="0">
                <a:solidFill>
                  <a:schemeClr val="tx1"/>
                </a:solidFill>
                <a:effectLst>
                  <a:outerShdw blurRad="38100" dist="38100" dir="2700000" algn="tl">
                    <a:srgbClr val="C0C0C0"/>
                  </a:outerShdw>
                </a:effectLst>
                <a:latin typeface="Verdana" pitchFamily="34" charset="0"/>
                <a:ea typeface="+mn-ea"/>
                <a:cs typeface="+mn-cs"/>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300567763"/>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5"/>
            <a:ext cx="13442950" cy="720000"/>
          </a:xfrm>
          <a:prstGeom prst="rect">
            <a:avLst/>
          </a:prstGeom>
          <a:solidFill>
            <a:srgbClr val="3B68AE">
              <a:alpha val="40000"/>
            </a:srgbClr>
          </a:solidFill>
          <a:ln w="9525">
            <a:noFill/>
            <a:miter lim="800000"/>
            <a:headEnd/>
            <a:tailEnd/>
          </a:ln>
          <a:effectLst/>
        </p:spPr>
        <p:txBody>
          <a:bodyPr wrap="none" lIns="162000" tIns="0" rIns="90000" bIns="36000" anchor="b" anchorCtr="0"/>
          <a:lstStyle/>
          <a:p>
            <a:pPr marL="0" marR="0" lvl="0" indent="0" algn="l" defTabSz="995363" rtl="0" eaLnBrk="1" fontAlgn="base" latinLnBrk="0" hangingPunct="1">
              <a:lnSpc>
                <a:spcPct val="100000"/>
              </a:lnSpc>
              <a:spcBef>
                <a:spcPct val="0"/>
              </a:spcBef>
              <a:spcAft>
                <a:spcPct val="0"/>
              </a:spcAft>
              <a:buClrTx/>
              <a:buSzTx/>
              <a:buFontTx/>
              <a:buNone/>
              <a:tabLst>
                <a:tab pos="1036638" algn="l"/>
              </a:tabLst>
              <a:defRPr/>
            </a:pPr>
            <a:r>
              <a:rPr kumimoji="0" lang="de-DE" sz="24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cs"/>
              </a:rPr>
              <a:t>PSA gegen Absturz auf fahrbaren Hubarbeitsbühnen</a:t>
            </a:r>
            <a:endParaRPr kumimoji="0" lang="de-DE"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cxnSp>
        <p:nvCxnSpPr>
          <p:cNvPr id="3" name="Gerader Verbinder 2"/>
          <p:cNvCxnSpPr/>
          <p:nvPr userDrawn="1"/>
        </p:nvCxnSpPr>
        <p:spPr bwMode="auto">
          <a:xfrm flipV="1">
            <a:off x="0" y="704070"/>
            <a:ext cx="13442400" cy="0"/>
          </a:xfrm>
          <a:prstGeom prst="line">
            <a:avLst/>
          </a:prstGeom>
          <a:noFill/>
          <a:ln w="31750" cap="flat" cmpd="sng" algn="ctr">
            <a:solidFill>
              <a:srgbClr val="3B68AE"/>
            </a:solidFill>
            <a:prstDash val="solid"/>
            <a:round/>
            <a:headEnd type="none" w="med" len="med"/>
            <a:tailEnd type="none" w="med" len="med"/>
          </a:ln>
          <a:effectLst/>
        </p:spPr>
      </p:cxnSp>
      <p:sp>
        <p:nvSpPr>
          <p:cNvPr id="9" name="Text Box 18"/>
          <p:cNvSpPr txBox="1">
            <a:spLocks noChangeArrowheads="1"/>
          </p:cNvSpPr>
          <p:nvPr userDrawn="1"/>
        </p:nvSpPr>
        <p:spPr bwMode="auto">
          <a:xfrm>
            <a:off x="8176853" y="7318380"/>
            <a:ext cx="4966747" cy="239012"/>
          </a:xfrm>
          <a:prstGeom prst="rect">
            <a:avLst/>
          </a:prstGeom>
          <a:noFill/>
          <a:ln w="9525">
            <a:noFill/>
            <a:miter lim="800000"/>
            <a:headEnd/>
            <a:tailEnd/>
          </a:ln>
        </p:spPr>
        <p:txBody>
          <a:bodyPr wrap="none" lIns="99538" tIns="49770" rIns="99538" bIns="49770">
            <a:spAutoFit/>
          </a:bodyPr>
          <a:lstStyle/>
          <a:p>
            <a:pPr algn="r" defTabSz="995363"/>
            <a:r>
              <a:rPr lang="de-DE" sz="900" b="0" dirty="0">
                <a:latin typeface="Calibri" panose="020F0502020204030204" pitchFamily="34" charset="0"/>
              </a:rPr>
              <a:t>1. Auflage </a:t>
            </a:r>
            <a:r>
              <a:rPr lang="de-DE" sz="900" b="0" dirty="0" smtClean="0">
                <a:latin typeface="Calibri" panose="020F0502020204030204" pitchFamily="34" charset="0"/>
              </a:rPr>
              <a:t>2020 </a:t>
            </a:r>
            <a:r>
              <a:rPr lang="de-DE" sz="900" b="0" dirty="0">
                <a:latin typeface="Calibri" panose="020F0502020204030204" pitchFamily="34" charset="0"/>
              </a:rPr>
              <a:t>© </a:t>
            </a:r>
            <a:r>
              <a:rPr lang="de-DE" sz="900" b="0" dirty="0" smtClean="0">
                <a:latin typeface="Calibri" panose="020F0502020204030204" pitchFamily="34" charset="0"/>
              </a:rPr>
              <a:t>2019 </a:t>
            </a:r>
            <a:r>
              <a:rPr lang="de-DE" sz="900" b="0" dirty="0">
                <a:latin typeface="Calibri" panose="020F0502020204030204" pitchFamily="34" charset="0"/>
              </a:rPr>
              <a:t>Resch-Verlag, Dr. Ingo Resch GmbH, Maria-Eich-Straße 77, D-82166 Gräfelfing</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timing>
    <p:tnLst>
      <p:par>
        <p:cTn id="1" dur="indefinite" restart="never" nodeType="tmRoot"/>
      </p:par>
    </p:tnLst>
  </p:timing>
  <p:hf hdr="0" ftr="0" dt="0"/>
  <p:txStyles>
    <p:titleStyle>
      <a:lvl1pPr algn="ctr" defTabSz="1042988" rtl="0" fontAlgn="base">
        <a:spcBef>
          <a:spcPct val="0"/>
        </a:spcBef>
        <a:spcAft>
          <a:spcPct val="0"/>
        </a:spcAft>
        <a:defRPr sz="4900">
          <a:solidFill>
            <a:schemeClr val="tx2"/>
          </a:solidFill>
          <a:latin typeface="+mj-lt"/>
          <a:ea typeface="+mj-ea"/>
          <a:cs typeface="+mj-cs"/>
        </a:defRPr>
      </a:lvl1pPr>
      <a:lvl2pPr algn="ctr" defTabSz="1042988" rtl="0" fontAlgn="base">
        <a:spcBef>
          <a:spcPct val="0"/>
        </a:spcBef>
        <a:spcAft>
          <a:spcPct val="0"/>
        </a:spcAft>
        <a:defRPr sz="4900">
          <a:solidFill>
            <a:schemeClr val="tx2"/>
          </a:solidFill>
          <a:latin typeface="Arial" pitchFamily="34" charset="0"/>
        </a:defRPr>
      </a:lvl2pPr>
      <a:lvl3pPr algn="ctr" defTabSz="1042988" rtl="0" fontAlgn="base">
        <a:spcBef>
          <a:spcPct val="0"/>
        </a:spcBef>
        <a:spcAft>
          <a:spcPct val="0"/>
        </a:spcAft>
        <a:defRPr sz="4900">
          <a:solidFill>
            <a:schemeClr val="tx2"/>
          </a:solidFill>
          <a:latin typeface="Arial" pitchFamily="34" charset="0"/>
        </a:defRPr>
      </a:lvl3pPr>
      <a:lvl4pPr algn="ctr" defTabSz="1042988" rtl="0" fontAlgn="base">
        <a:spcBef>
          <a:spcPct val="0"/>
        </a:spcBef>
        <a:spcAft>
          <a:spcPct val="0"/>
        </a:spcAft>
        <a:defRPr sz="4900">
          <a:solidFill>
            <a:schemeClr val="tx2"/>
          </a:solidFill>
          <a:latin typeface="Arial" pitchFamily="34" charset="0"/>
        </a:defRPr>
      </a:lvl4pPr>
      <a:lvl5pPr algn="ctr" defTabSz="1042988" rtl="0" fontAlgn="base">
        <a:spcBef>
          <a:spcPct val="0"/>
        </a:spcBef>
        <a:spcAft>
          <a:spcPct val="0"/>
        </a:spcAft>
        <a:defRPr sz="4900">
          <a:solidFill>
            <a:schemeClr val="tx2"/>
          </a:solidFill>
          <a:latin typeface="Arial" pitchFamily="34" charset="0"/>
        </a:defRPr>
      </a:lvl5pPr>
      <a:lvl6pPr marL="457200" algn="ctr" defTabSz="1042988" rtl="0" fontAlgn="base">
        <a:spcBef>
          <a:spcPct val="0"/>
        </a:spcBef>
        <a:spcAft>
          <a:spcPct val="0"/>
        </a:spcAft>
        <a:defRPr sz="4900">
          <a:solidFill>
            <a:schemeClr val="tx2"/>
          </a:solidFill>
          <a:latin typeface="Arial" pitchFamily="34" charset="0"/>
        </a:defRPr>
      </a:lvl6pPr>
      <a:lvl7pPr marL="914400" algn="ctr" defTabSz="1042988" rtl="0" fontAlgn="base">
        <a:spcBef>
          <a:spcPct val="0"/>
        </a:spcBef>
        <a:spcAft>
          <a:spcPct val="0"/>
        </a:spcAft>
        <a:defRPr sz="4900">
          <a:solidFill>
            <a:schemeClr val="tx2"/>
          </a:solidFill>
          <a:latin typeface="Arial" pitchFamily="34" charset="0"/>
        </a:defRPr>
      </a:lvl7pPr>
      <a:lvl8pPr marL="1371600" algn="ctr" defTabSz="1042988" rtl="0" fontAlgn="base">
        <a:spcBef>
          <a:spcPct val="0"/>
        </a:spcBef>
        <a:spcAft>
          <a:spcPct val="0"/>
        </a:spcAft>
        <a:defRPr sz="4900">
          <a:solidFill>
            <a:schemeClr val="tx2"/>
          </a:solidFill>
          <a:latin typeface="Arial" pitchFamily="34" charset="0"/>
        </a:defRPr>
      </a:lvl8pPr>
      <a:lvl9pPr marL="1828800" algn="ctr" defTabSz="1042988" rtl="0" fontAlgn="base">
        <a:spcBef>
          <a:spcPct val="0"/>
        </a:spcBef>
        <a:spcAft>
          <a:spcPct val="0"/>
        </a:spcAft>
        <a:defRPr sz="4900">
          <a:solidFill>
            <a:schemeClr val="tx2"/>
          </a:solidFill>
          <a:latin typeface="Arial" pitchFamily="34" charset="0"/>
        </a:defRPr>
      </a:lvl9pPr>
    </p:titleStyle>
    <p:bodyStyle>
      <a:lvl1pPr marL="390525" indent="-390525" algn="l" defTabSz="1042988" rtl="0" fontAlgn="base">
        <a:spcBef>
          <a:spcPct val="20000"/>
        </a:spcBef>
        <a:spcAft>
          <a:spcPct val="0"/>
        </a:spcAft>
        <a:buChar char="•"/>
        <a:defRPr sz="3700">
          <a:solidFill>
            <a:schemeClr val="tx1"/>
          </a:solidFill>
          <a:latin typeface="+mn-lt"/>
          <a:ea typeface="+mn-ea"/>
          <a:cs typeface="+mn-cs"/>
        </a:defRPr>
      </a:lvl1pPr>
      <a:lvl2pPr marL="847725" indent="-325438" algn="l" defTabSz="1042988" rtl="0" fontAlgn="base">
        <a:spcBef>
          <a:spcPct val="20000"/>
        </a:spcBef>
        <a:spcAft>
          <a:spcPct val="0"/>
        </a:spcAft>
        <a:buChar char="–"/>
        <a:defRPr sz="3200">
          <a:solidFill>
            <a:schemeClr val="tx1"/>
          </a:solidFill>
          <a:latin typeface="+mn-lt"/>
        </a:defRPr>
      </a:lvl2pPr>
      <a:lvl3pPr marL="1303338" indent="-260350" algn="l" defTabSz="1042988" rtl="0" fontAlgn="base">
        <a:spcBef>
          <a:spcPct val="20000"/>
        </a:spcBef>
        <a:spcAft>
          <a:spcPct val="0"/>
        </a:spcAft>
        <a:buChar char="•"/>
        <a:defRPr sz="2600">
          <a:solidFill>
            <a:schemeClr val="tx1"/>
          </a:solidFill>
          <a:latin typeface="+mn-lt"/>
        </a:defRPr>
      </a:lvl3pPr>
      <a:lvl4pPr marL="1825625" indent="-260350" algn="l" defTabSz="1042988" rtl="0" fontAlgn="base">
        <a:spcBef>
          <a:spcPct val="20000"/>
        </a:spcBef>
        <a:spcAft>
          <a:spcPct val="0"/>
        </a:spcAft>
        <a:buChar char="–"/>
        <a:defRPr sz="2300">
          <a:solidFill>
            <a:schemeClr val="tx1"/>
          </a:solidFill>
          <a:latin typeface="+mn-lt"/>
        </a:defRPr>
      </a:lvl4pPr>
      <a:lvl5pPr marL="2344738" indent="-260350" algn="l" defTabSz="1042988" rtl="0" fontAlgn="base">
        <a:spcBef>
          <a:spcPct val="20000"/>
        </a:spcBef>
        <a:spcAft>
          <a:spcPct val="0"/>
        </a:spcAft>
        <a:buChar char="»"/>
        <a:defRPr sz="2300">
          <a:solidFill>
            <a:schemeClr val="tx1"/>
          </a:solidFill>
          <a:latin typeface="+mn-lt"/>
        </a:defRPr>
      </a:lvl5pPr>
      <a:lvl6pPr marL="2801938" indent="-260350" algn="l" defTabSz="1042988" rtl="0" fontAlgn="base">
        <a:spcBef>
          <a:spcPct val="20000"/>
        </a:spcBef>
        <a:spcAft>
          <a:spcPct val="0"/>
        </a:spcAft>
        <a:buChar char="»"/>
        <a:defRPr sz="2300">
          <a:solidFill>
            <a:schemeClr val="tx1"/>
          </a:solidFill>
          <a:latin typeface="+mn-lt"/>
        </a:defRPr>
      </a:lvl6pPr>
      <a:lvl7pPr marL="3259138" indent="-260350" algn="l" defTabSz="1042988" rtl="0" fontAlgn="base">
        <a:spcBef>
          <a:spcPct val="20000"/>
        </a:spcBef>
        <a:spcAft>
          <a:spcPct val="0"/>
        </a:spcAft>
        <a:buChar char="»"/>
        <a:defRPr sz="2300">
          <a:solidFill>
            <a:schemeClr val="tx1"/>
          </a:solidFill>
          <a:latin typeface="+mn-lt"/>
        </a:defRPr>
      </a:lvl7pPr>
      <a:lvl8pPr marL="3716338" indent="-260350" algn="l" defTabSz="1042988" rtl="0" fontAlgn="base">
        <a:spcBef>
          <a:spcPct val="20000"/>
        </a:spcBef>
        <a:spcAft>
          <a:spcPct val="0"/>
        </a:spcAft>
        <a:buChar char="»"/>
        <a:defRPr sz="2300">
          <a:solidFill>
            <a:schemeClr val="tx1"/>
          </a:solidFill>
          <a:latin typeface="+mn-lt"/>
        </a:defRPr>
      </a:lvl8pPr>
      <a:lvl9pPr marL="4173538" indent="-260350" algn="l" defTabSz="1042988" rtl="0" fontAlgn="base">
        <a:spcBef>
          <a:spcPct val="20000"/>
        </a:spcBef>
        <a:spcAft>
          <a:spcPct val="0"/>
        </a:spcAft>
        <a:buChar char="»"/>
        <a:defRPr sz="23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942541" y="1297511"/>
            <a:ext cx="2897859" cy="4643179"/>
          </a:xfrm>
          <a:prstGeom prst="rect">
            <a:avLst/>
          </a:prstGeom>
          <a:noFill/>
          <a:ln w="9525">
            <a:noFill/>
            <a:miter lim="800000"/>
            <a:headEnd/>
            <a:tailEnd/>
          </a:ln>
          <a:effectLst/>
        </p:spPr>
        <p:txBody>
          <a:bodyPr wrap="square" lIns="90000" tIns="72000" rIns="91429" bIns="45714" rtlCol="0">
            <a:spAutoFit/>
          </a:bodyPr>
          <a:lstStyle/>
          <a:p>
            <a:r>
              <a:rPr lang="de-DE" sz="1000" b="1" dirty="0">
                <a:ea typeface="Verdana" pitchFamily="34" charset="0"/>
                <a:cs typeface="Verdana" pitchFamily="34" charset="0"/>
              </a:rPr>
              <a:t>Folie 1</a:t>
            </a:r>
          </a:p>
          <a:p>
            <a:r>
              <a:rPr lang="de-DE" sz="1000" dirty="0"/>
              <a:t>Gefährdungsbeurteilung</a:t>
            </a:r>
          </a:p>
          <a:p>
            <a:endParaRPr lang="de-DE" sz="1000" dirty="0">
              <a:ea typeface="Verdana" pitchFamily="34" charset="0"/>
              <a:cs typeface="Verdana" pitchFamily="34" charset="0"/>
            </a:endParaRPr>
          </a:p>
          <a:p>
            <a:r>
              <a:rPr lang="de-DE" sz="1000" b="1" dirty="0">
                <a:ea typeface="Verdana" pitchFamily="34" charset="0"/>
                <a:cs typeface="Verdana" pitchFamily="34" charset="0"/>
              </a:rPr>
              <a:t>Folie 2</a:t>
            </a:r>
          </a:p>
          <a:p>
            <a:r>
              <a:rPr lang="de-DE" sz="1000" dirty="0"/>
              <a:t>Rangfolge der Schutzmaßnahmen</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3</a:t>
            </a:r>
          </a:p>
          <a:p>
            <a:r>
              <a:rPr lang="de-DE" sz="1000" dirty="0"/>
              <a:t>Unterweisung der Mitarbeiter</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4</a:t>
            </a:r>
          </a:p>
          <a:p>
            <a:r>
              <a:rPr lang="de-DE" sz="1000" dirty="0"/>
              <a:t>Ausleger-Arbeitsbühnen</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5</a:t>
            </a:r>
          </a:p>
          <a:p>
            <a:r>
              <a:rPr lang="de-DE" sz="1000" dirty="0"/>
              <a:t>Senkrechtlifte</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6</a:t>
            </a:r>
          </a:p>
          <a:p>
            <a:r>
              <a:rPr lang="de-DE" sz="1000" dirty="0"/>
              <a:t>Unfälle durch Peitscheneffekt</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7</a:t>
            </a:r>
          </a:p>
          <a:p>
            <a:r>
              <a:rPr lang="de-DE" sz="1000" dirty="0"/>
              <a:t>Mögliche </a:t>
            </a:r>
            <a:r>
              <a:rPr lang="de-DE" sz="1000" dirty="0" smtClean="0"/>
              <a:t>Auffangsysteme</a:t>
            </a:r>
          </a:p>
          <a:p>
            <a:endParaRPr lang="de-DE" sz="1000" dirty="0"/>
          </a:p>
          <a:p>
            <a:r>
              <a:rPr lang="de-DE" sz="1000" b="1" dirty="0" smtClean="0">
                <a:ea typeface="Verdana" pitchFamily="34" charset="0"/>
                <a:cs typeface="Verdana" pitchFamily="34" charset="0"/>
              </a:rPr>
              <a:t>Folie </a:t>
            </a:r>
            <a:r>
              <a:rPr lang="de-DE" sz="1000" b="1" dirty="0">
                <a:ea typeface="Verdana" pitchFamily="34" charset="0"/>
                <a:cs typeface="Verdana" pitchFamily="34" charset="0"/>
              </a:rPr>
              <a:t>8</a:t>
            </a:r>
          </a:p>
          <a:p>
            <a:r>
              <a:rPr lang="de-DE" sz="1000" dirty="0"/>
              <a:t>Anschlagpunkte an der Arbeitsbühne</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9</a:t>
            </a:r>
          </a:p>
          <a:p>
            <a:r>
              <a:rPr lang="de-DE" sz="1000" dirty="0"/>
              <a:t>Auffanggurte</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10</a:t>
            </a:r>
          </a:p>
          <a:p>
            <a:r>
              <a:rPr lang="de-DE" sz="1000" dirty="0"/>
              <a:t>Anlegen des Auffanggurtes</a:t>
            </a:r>
          </a:p>
        </p:txBody>
      </p:sp>
      <p:sp>
        <p:nvSpPr>
          <p:cNvPr id="5" name="Rechteck 4"/>
          <p:cNvSpPr/>
          <p:nvPr/>
        </p:nvSpPr>
        <p:spPr>
          <a:xfrm>
            <a:off x="5093063" y="1297511"/>
            <a:ext cx="3548156" cy="4335402"/>
          </a:xfrm>
          <a:prstGeom prst="rect">
            <a:avLst/>
          </a:prstGeom>
          <a:noFill/>
          <a:ln w="9525">
            <a:noFill/>
            <a:miter lim="800000"/>
            <a:headEnd/>
            <a:tailEnd/>
          </a:ln>
          <a:effectLst/>
        </p:spPr>
        <p:txBody>
          <a:bodyPr wrap="square" lIns="90000" tIns="72000" rIns="91429" bIns="45714" rtlCol="0">
            <a:spAutoFit/>
          </a:bodyPr>
          <a:lstStyle/>
          <a:p>
            <a:r>
              <a:rPr lang="de-DE" sz="1000" b="1" dirty="0">
                <a:ea typeface="Verdana" pitchFamily="34" charset="0"/>
                <a:cs typeface="Verdana" pitchFamily="34" charset="0"/>
              </a:rPr>
              <a:t>Folie 11</a:t>
            </a:r>
          </a:p>
          <a:p>
            <a:r>
              <a:rPr lang="de-DE" sz="1000" dirty="0"/>
              <a:t>Den richtigen Sitz kontrollieren</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12</a:t>
            </a:r>
          </a:p>
          <a:p>
            <a:r>
              <a:rPr lang="de-DE" sz="1000" dirty="0"/>
              <a:t>Überprüfung der Ausrüstung</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13</a:t>
            </a:r>
          </a:p>
          <a:p>
            <a:r>
              <a:rPr lang="de-DE" sz="1000" dirty="0"/>
              <a:t>Höhensicherungsgeräte</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14</a:t>
            </a:r>
          </a:p>
          <a:p>
            <a:r>
              <a:rPr lang="de-DE" sz="1000" dirty="0">
                <a:cs typeface="Calibri" panose="020F0502020204030204" pitchFamily="34" charset="0"/>
              </a:rPr>
              <a:t>Auffangsysteme mit Falldämpfer</a:t>
            </a:r>
            <a:endParaRPr lang="de-DE" sz="1000" dirty="0"/>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15</a:t>
            </a:r>
          </a:p>
          <a:p>
            <a:r>
              <a:rPr lang="de-DE" sz="1000" dirty="0"/>
              <a:t>Mitlaufendes Auffanggerät mit beweglicher Führung</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16</a:t>
            </a:r>
          </a:p>
          <a:p>
            <a:r>
              <a:rPr lang="de-DE" sz="1000" dirty="0"/>
              <a:t>Halteeinrichtungen unzulässig</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17</a:t>
            </a:r>
          </a:p>
          <a:p>
            <a:r>
              <a:rPr lang="de-DE" sz="1000" dirty="0"/>
              <a:t>Wartung und Pflege</a:t>
            </a:r>
          </a:p>
          <a:p>
            <a:endParaRPr lang="de-DE" sz="1000" dirty="0">
              <a:ea typeface="Verdana" pitchFamily="34" charset="0"/>
              <a:cs typeface="Verdana" pitchFamily="34" charset="0"/>
            </a:endParaRPr>
          </a:p>
          <a:p>
            <a:r>
              <a:rPr lang="de-DE" sz="1000" b="1" dirty="0">
                <a:ea typeface="Verdana" pitchFamily="34" charset="0"/>
                <a:cs typeface="Verdana" pitchFamily="34" charset="0"/>
              </a:rPr>
              <a:t>Folie 18</a:t>
            </a:r>
          </a:p>
          <a:p>
            <a:r>
              <a:rPr lang="de-DE" sz="1000" dirty="0"/>
              <a:t>Rettung organisieren</a:t>
            </a:r>
          </a:p>
          <a:p>
            <a:endParaRPr lang="de-DE" sz="1000" b="1" dirty="0">
              <a:ea typeface="Verdana" pitchFamily="34" charset="0"/>
              <a:cs typeface="Verdana" pitchFamily="34" charset="0"/>
            </a:endParaRPr>
          </a:p>
          <a:p>
            <a:r>
              <a:rPr lang="de-DE" sz="1000" b="1" dirty="0">
                <a:ea typeface="Verdana" pitchFamily="34" charset="0"/>
                <a:cs typeface="Verdana" pitchFamily="34" charset="0"/>
              </a:rPr>
              <a:t>Folie </a:t>
            </a:r>
            <a:r>
              <a:rPr lang="de-DE" sz="1000" b="1" dirty="0" smtClean="0">
                <a:ea typeface="Verdana" pitchFamily="34" charset="0"/>
                <a:cs typeface="Verdana" pitchFamily="34" charset="0"/>
              </a:rPr>
              <a:t>19</a:t>
            </a:r>
          </a:p>
          <a:p>
            <a:r>
              <a:rPr lang="de-DE" sz="1000" dirty="0" smtClean="0">
                <a:ea typeface="Verdana" pitchFamily="34" charset="0"/>
              </a:rPr>
              <a:t>Zusammenfassung</a:t>
            </a:r>
            <a:endParaRPr lang="de-DE" sz="1000" dirty="0"/>
          </a:p>
          <a:p>
            <a:endParaRPr lang="de-DE" sz="1000" dirty="0"/>
          </a:p>
        </p:txBody>
      </p:sp>
      <p:sp>
        <p:nvSpPr>
          <p:cNvPr id="2" name="Rechteck 1"/>
          <p:cNvSpPr/>
          <p:nvPr/>
        </p:nvSpPr>
        <p:spPr>
          <a:xfrm>
            <a:off x="7846826" y="5328190"/>
            <a:ext cx="4815074" cy="938719"/>
          </a:xfrm>
          <a:prstGeom prst="rect">
            <a:avLst/>
          </a:prstGeom>
        </p:spPr>
        <p:txBody>
          <a:bodyPr wrap="square">
            <a:spAutoFit/>
          </a:bodyPr>
          <a:lstStyle/>
          <a:p>
            <a:pPr>
              <a:spcAft>
                <a:spcPts val="0"/>
              </a:spcAft>
            </a:pPr>
            <a:r>
              <a:rPr lang="de-DE" sz="1600" dirty="0">
                <a:solidFill>
                  <a:srgbClr val="FF0000"/>
                </a:solidFill>
                <a:latin typeface="Century Gothic" panose="020B0502020202020204" pitchFamily="34" charset="0"/>
              </a:rPr>
              <a:t>Hinweis zur PowerPoint-Vollversion:</a:t>
            </a:r>
            <a:endParaRPr lang="de-DE" sz="1200" dirty="0">
              <a:latin typeface="Times New Roman" panose="02020603050405020304" pitchFamily="18" charset="0"/>
              <a:ea typeface="Times New Roman" panose="02020603050405020304" pitchFamily="18" charset="0"/>
            </a:endParaRPr>
          </a:p>
          <a:p>
            <a:pPr>
              <a:spcAft>
                <a:spcPts val="0"/>
              </a:spcAft>
            </a:pPr>
            <a:r>
              <a:rPr lang="de-DE" dirty="0">
                <a:solidFill>
                  <a:srgbClr val="000000"/>
                </a:solidFill>
                <a:latin typeface="Calibri" panose="020F0502020204030204" pitchFamily="34" charset="0"/>
              </a:rPr>
              <a:t>Von den Folien zu den Dozententexten gelangen Sie wie folgt: </a:t>
            </a:r>
            <a:r>
              <a:rPr lang="de-DE" dirty="0">
                <a:solidFill>
                  <a:srgbClr val="000000"/>
                </a:solidFill>
                <a:latin typeface="Calibri" panose="020F0502020204030204" pitchFamily="34" charset="0"/>
                <a:sym typeface="Wingdings 3" panose="05040102010807070707" pitchFamily="18" charset="2"/>
              </a:rPr>
              <a:t></a:t>
            </a:r>
            <a:r>
              <a:rPr lang="de-DE" dirty="0">
                <a:solidFill>
                  <a:srgbClr val="000000"/>
                </a:solidFill>
                <a:latin typeface="Calibri" panose="020F0502020204030204" pitchFamily="34" charset="0"/>
              </a:rPr>
              <a:t> Ansicht </a:t>
            </a:r>
            <a:r>
              <a:rPr lang="de-DE" dirty="0">
                <a:solidFill>
                  <a:srgbClr val="000000"/>
                </a:solidFill>
                <a:latin typeface="Calibri" panose="020F0502020204030204" pitchFamily="34" charset="0"/>
                <a:sym typeface="Wingdings 3" panose="05040102010807070707" pitchFamily="18" charset="2"/>
              </a:rPr>
              <a:t></a:t>
            </a:r>
            <a:r>
              <a:rPr lang="de-DE" dirty="0">
                <a:solidFill>
                  <a:srgbClr val="000000"/>
                </a:solidFill>
                <a:latin typeface="Calibri" panose="020F0502020204030204" pitchFamily="34" charset="0"/>
              </a:rPr>
              <a:t> Notizenseiten.</a:t>
            </a:r>
            <a:endParaRPr lang="de-DE" sz="1200" dirty="0">
              <a:latin typeface="Times New Roman" panose="02020603050405020304" pitchFamily="18" charset="0"/>
              <a:ea typeface="Times New Roman" panose="02020603050405020304" pitchFamily="18" charset="0"/>
            </a:endParaRPr>
          </a:p>
          <a:p>
            <a:pPr>
              <a:spcAft>
                <a:spcPts val="0"/>
              </a:spcAft>
            </a:pPr>
            <a:r>
              <a:rPr lang="de-DE" sz="1100" dirty="0">
                <a:latin typeface="MetaPro-Norm" panose="020B0504030101020102" pitchFamily="34" charset="0"/>
                <a:ea typeface="Calibri" panose="020F0502020204030204" pitchFamily="34" charset="0"/>
                <a:cs typeface="MetaPro-Norm" panose="020B0504030101020102" pitchFamily="34" charset="0"/>
              </a:rPr>
              <a:t> </a:t>
            </a:r>
            <a:endParaRPr lang="de-DE" sz="1100" dirty="0">
              <a:effectLst/>
              <a:latin typeface="MetaPro-Norm" panose="020B0504030101020102" pitchFamily="34" charset="0"/>
              <a:ea typeface="Calibri" panose="020F0502020204030204" pitchFamily="34" charset="0"/>
              <a:cs typeface="MetaPro-Norm" panose="020B0504030101020102" pitchFamily="34" charset="0"/>
            </a:endParaRPr>
          </a:p>
        </p:txBody>
      </p:sp>
    </p:spTree>
    <p:extLst>
      <p:ext uri="{BB962C8B-B14F-4D97-AF65-F5344CB8AC3E}">
        <p14:creationId xmlns:p14="http://schemas.microsoft.com/office/powerpoint/2010/main" val="86823432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1463589" y="6155002"/>
            <a:ext cx="1662646" cy="775964"/>
          </a:xfrm>
          <a:prstGeom prst="rect">
            <a:avLst/>
          </a:prstGeom>
          <a:noFill/>
          <a:ln w="9525">
            <a:noFill/>
            <a:miter lim="800000"/>
            <a:headEnd/>
            <a:tailEnd/>
          </a:ln>
        </p:spPr>
      </p:pic>
      <p:sp>
        <p:nvSpPr>
          <p:cNvPr id="12" name="Textplatzhalter 10"/>
          <p:cNvSpPr txBox="1">
            <a:spLocks/>
          </p:cNvSpPr>
          <p:nvPr/>
        </p:nvSpPr>
        <p:spPr>
          <a:xfrm>
            <a:off x="4218040" y="1285037"/>
            <a:ext cx="8938340" cy="2578771"/>
          </a:xfrm>
          <a:prstGeom prst="rect">
            <a:avLst/>
          </a:prstGeom>
          <a:effectLst/>
        </p:spPr>
        <p:txBody>
          <a:bodyPr/>
          <a:lstStyle>
            <a:lvl1pPr marL="390525" indent="-390525" algn="l" defTabSz="1042988" rtl="0" fontAlgn="base">
              <a:spcBef>
                <a:spcPct val="20000"/>
              </a:spcBef>
              <a:spcAft>
                <a:spcPct val="0"/>
              </a:spcAft>
              <a:buChar char="•"/>
              <a:defRPr sz="3700">
                <a:solidFill>
                  <a:schemeClr val="tx1"/>
                </a:solidFill>
                <a:latin typeface="+mn-lt"/>
                <a:ea typeface="+mn-ea"/>
                <a:cs typeface="+mn-cs"/>
              </a:defRPr>
            </a:lvl1pPr>
            <a:lvl2pPr marL="847725" indent="-325438" algn="l" defTabSz="1042988" rtl="0" fontAlgn="base">
              <a:spcBef>
                <a:spcPct val="20000"/>
              </a:spcBef>
              <a:spcAft>
                <a:spcPct val="0"/>
              </a:spcAft>
              <a:buChar char="–"/>
              <a:defRPr sz="3200">
                <a:solidFill>
                  <a:schemeClr val="tx1"/>
                </a:solidFill>
                <a:latin typeface="+mn-lt"/>
              </a:defRPr>
            </a:lvl2pPr>
            <a:lvl3pPr marL="1303338" indent="-260350" algn="l" defTabSz="1042988" rtl="0" fontAlgn="base">
              <a:spcBef>
                <a:spcPct val="20000"/>
              </a:spcBef>
              <a:spcAft>
                <a:spcPct val="0"/>
              </a:spcAft>
              <a:buChar char="•"/>
              <a:defRPr sz="2600">
                <a:solidFill>
                  <a:schemeClr val="tx1"/>
                </a:solidFill>
                <a:latin typeface="+mn-lt"/>
              </a:defRPr>
            </a:lvl3pPr>
            <a:lvl4pPr marL="1825625" indent="-260350" algn="l" defTabSz="1042988" rtl="0" fontAlgn="base">
              <a:spcBef>
                <a:spcPct val="20000"/>
              </a:spcBef>
              <a:spcAft>
                <a:spcPct val="0"/>
              </a:spcAft>
              <a:buChar char="–"/>
              <a:defRPr sz="2300">
                <a:solidFill>
                  <a:schemeClr val="tx1"/>
                </a:solidFill>
                <a:latin typeface="+mn-lt"/>
              </a:defRPr>
            </a:lvl4pPr>
            <a:lvl5pPr marL="2344738" indent="-260350" algn="l" defTabSz="1042988" rtl="0" fontAlgn="base">
              <a:spcBef>
                <a:spcPct val="20000"/>
              </a:spcBef>
              <a:spcAft>
                <a:spcPct val="0"/>
              </a:spcAft>
              <a:buChar char="»"/>
              <a:defRPr sz="2300">
                <a:solidFill>
                  <a:schemeClr val="tx1"/>
                </a:solidFill>
                <a:latin typeface="+mn-lt"/>
              </a:defRPr>
            </a:lvl5pPr>
            <a:lvl6pPr marL="2801938" indent="-260350" algn="l" defTabSz="1042988" rtl="0" fontAlgn="base">
              <a:spcBef>
                <a:spcPct val="20000"/>
              </a:spcBef>
              <a:spcAft>
                <a:spcPct val="0"/>
              </a:spcAft>
              <a:buChar char="»"/>
              <a:defRPr sz="2300">
                <a:solidFill>
                  <a:schemeClr val="tx1"/>
                </a:solidFill>
                <a:latin typeface="+mn-lt"/>
              </a:defRPr>
            </a:lvl6pPr>
            <a:lvl7pPr marL="3259138" indent="-260350" algn="l" defTabSz="1042988" rtl="0" fontAlgn="base">
              <a:spcBef>
                <a:spcPct val="20000"/>
              </a:spcBef>
              <a:spcAft>
                <a:spcPct val="0"/>
              </a:spcAft>
              <a:buChar char="»"/>
              <a:defRPr sz="2300">
                <a:solidFill>
                  <a:schemeClr val="tx1"/>
                </a:solidFill>
                <a:latin typeface="+mn-lt"/>
              </a:defRPr>
            </a:lvl7pPr>
            <a:lvl8pPr marL="3716338" indent="-260350" algn="l" defTabSz="1042988" rtl="0" fontAlgn="base">
              <a:spcBef>
                <a:spcPct val="20000"/>
              </a:spcBef>
              <a:spcAft>
                <a:spcPct val="0"/>
              </a:spcAft>
              <a:buChar char="»"/>
              <a:defRPr sz="2300">
                <a:solidFill>
                  <a:schemeClr val="tx1"/>
                </a:solidFill>
                <a:latin typeface="+mn-lt"/>
              </a:defRPr>
            </a:lvl8pPr>
            <a:lvl9pPr marL="4173538" indent="-260350" algn="l" defTabSz="1042988" rtl="0" fontAlgn="base">
              <a:spcBef>
                <a:spcPct val="20000"/>
              </a:spcBef>
              <a:spcAft>
                <a:spcPct val="0"/>
              </a:spcAft>
              <a:buChar char="»"/>
              <a:defRPr sz="2300">
                <a:solidFill>
                  <a:schemeClr val="tx1"/>
                </a:solidFill>
                <a:latin typeface="+mn-lt"/>
              </a:defRPr>
            </a:lvl9pPr>
          </a:lstStyle>
          <a:p>
            <a:pPr marL="0" indent="0" algn="r">
              <a:buNone/>
            </a:pPr>
            <a:r>
              <a:rPr lang="de-DE" sz="6100" kern="0" dirty="0">
                <a:solidFill>
                  <a:srgbClr val="3B68AE"/>
                </a:solidFill>
                <a:latin typeface="Century Gothic" panose="020B0502020202020204" pitchFamily="34" charset="0"/>
              </a:rPr>
              <a:t>Herzlich willkommen</a:t>
            </a:r>
          </a:p>
          <a:p>
            <a:pPr marL="0" indent="0" algn="r">
              <a:buNone/>
            </a:pPr>
            <a:r>
              <a:rPr lang="de-DE" sz="2600" kern="0" dirty="0">
                <a:latin typeface="Century Gothic" panose="020B0502020202020204" pitchFamily="34" charset="0"/>
              </a:rPr>
              <a:t>zur jährlichen </a:t>
            </a:r>
            <a:r>
              <a:rPr lang="de-DE" sz="2600" kern="0" dirty="0" smtClean="0">
                <a:latin typeface="Century Gothic" panose="020B0502020202020204" pitchFamily="34" charset="0"/>
              </a:rPr>
              <a:t>Unterweisung nach § 4 DGUV Vorschrift 1</a:t>
            </a:r>
          </a:p>
          <a:p>
            <a:pPr marL="0" indent="0" algn="r">
              <a:buNone/>
            </a:pPr>
            <a:r>
              <a:rPr lang="de-DE" sz="2600" b="1" kern="0" dirty="0" smtClean="0">
                <a:latin typeface="Century Gothic" panose="020B0502020202020204" pitchFamily="34" charset="0"/>
              </a:rPr>
              <a:t>»Persönliche Schutzausrüstung gegen Absturz </a:t>
            </a:r>
          </a:p>
          <a:p>
            <a:pPr marL="0" indent="0" algn="r">
              <a:buNone/>
            </a:pPr>
            <a:r>
              <a:rPr lang="de-DE" sz="2600" b="1" kern="0" dirty="0" smtClean="0">
                <a:latin typeface="Century Gothic" panose="020B0502020202020204" pitchFamily="34" charset="0"/>
              </a:rPr>
              <a:t>auf fahrbaren </a:t>
            </a:r>
            <a:r>
              <a:rPr lang="de-DE" sz="2600" b="1" kern="0" dirty="0">
                <a:latin typeface="Century Gothic" panose="020B0502020202020204" pitchFamily="34" charset="0"/>
              </a:rPr>
              <a:t>Hubarbeitsbühnen«</a:t>
            </a:r>
          </a:p>
          <a:p>
            <a:pPr marL="0" indent="0" algn="r">
              <a:buNone/>
            </a:pPr>
            <a:endParaRPr lang="de-DE" sz="2600" b="1" kern="0" dirty="0">
              <a:latin typeface="Century Gothic" panose="020B0502020202020204" pitchFamily="34" charset="0"/>
            </a:endParaRPr>
          </a:p>
          <a:p>
            <a:pPr marL="0" indent="0">
              <a:buNone/>
            </a:pPr>
            <a:endParaRPr lang="de-DE" kern="0" dirty="0">
              <a:solidFill>
                <a:srgbClr val="FF0000"/>
              </a:solidFill>
              <a:latin typeface="Century Gothic" panose="020B0502020202020204" pitchFamily="34" charset="0"/>
            </a:endParaRPr>
          </a:p>
        </p:txBody>
      </p:sp>
      <p:pic>
        <p:nvPicPr>
          <p:cNvPr id="8" name="Grafik 7"/>
          <p:cNvPicPr>
            <a:picLocks/>
          </p:cNvPicPr>
          <p:nvPr/>
        </p:nvPicPr>
        <p:blipFill>
          <a:blip r:embed="rId4" cstate="screen">
            <a:extLst>
              <a:ext uri="{28A0092B-C50C-407E-A947-70E740481C1C}">
                <a14:useLocalDpi xmlns:a14="http://schemas.microsoft.com/office/drawing/2010/main"/>
              </a:ext>
            </a:extLst>
          </a:blip>
          <a:stretch>
            <a:fillRect/>
          </a:stretch>
        </p:blipFill>
        <p:spPr>
          <a:xfrm rot="2181470">
            <a:off x="4464639" y="4486710"/>
            <a:ext cx="2520000" cy="2520000"/>
          </a:xfrm>
          <a:prstGeom prst="ellipse">
            <a:avLst/>
          </a:prstGeom>
          <a:ln w="50800">
            <a:solidFill>
              <a:schemeClr val="bg1"/>
            </a:solidFill>
          </a:ln>
          <a:effectLst>
            <a:outerShdw blurRad="76200" algn="ctr" rotWithShape="0">
              <a:prstClr val="black">
                <a:alpha val="40000"/>
              </a:prstClr>
            </a:outerShdw>
          </a:effectLst>
        </p:spPr>
      </p:pic>
      <p:pic>
        <p:nvPicPr>
          <p:cNvPr id="10" name="Grafik 9"/>
          <p:cNvPicPr preferRelativeResize="0">
            <a:picLocks/>
          </p:cNvPicPr>
          <p:nvPr/>
        </p:nvPicPr>
        <p:blipFill>
          <a:blip r:embed="rId5" cstate="screen">
            <a:extLst>
              <a:ext uri="{28A0092B-C50C-407E-A947-70E740481C1C}">
                <a14:useLocalDpi xmlns:a14="http://schemas.microsoft.com/office/drawing/2010/main"/>
              </a:ext>
            </a:extLst>
          </a:blip>
          <a:stretch>
            <a:fillRect/>
          </a:stretch>
        </p:blipFill>
        <p:spPr>
          <a:xfrm>
            <a:off x="720308" y="2316245"/>
            <a:ext cx="3761509" cy="3761509"/>
          </a:xfrm>
          <a:prstGeom prst="ellipse">
            <a:avLst/>
          </a:prstGeom>
          <a:ln w="50800">
            <a:solidFill>
              <a:schemeClr val="bg1"/>
            </a:solidFill>
          </a:ln>
          <a:effectLst>
            <a:outerShdw blurRad="76200" algn="ctr" rotWithShape="0">
              <a:prstClr val="black">
                <a:alpha val="40000"/>
              </a:prstClr>
            </a:outerShdw>
          </a:effectLst>
        </p:spPr>
      </p:pic>
      <p:pic>
        <p:nvPicPr>
          <p:cNvPr id="9" name="Grafik 8"/>
          <p:cNvPicPr>
            <a:picLocks/>
          </p:cNvPicPr>
          <p:nvPr/>
        </p:nvPicPr>
        <p:blipFill>
          <a:blip r:embed="rId6" cstate="screen">
            <a:extLst>
              <a:ext uri="{28A0092B-C50C-407E-A947-70E740481C1C}">
                <a14:useLocalDpi xmlns:a14="http://schemas.microsoft.com/office/drawing/2010/main"/>
              </a:ext>
            </a:extLst>
          </a:blip>
          <a:stretch>
            <a:fillRect/>
          </a:stretch>
        </p:blipFill>
        <p:spPr>
          <a:xfrm rot="19023727">
            <a:off x="7430509" y="4137022"/>
            <a:ext cx="1609200" cy="1609200"/>
          </a:xfrm>
          <a:prstGeom prst="ellipse">
            <a:avLst/>
          </a:prstGeom>
          <a:ln w="50800">
            <a:solidFill>
              <a:schemeClr val="bg1"/>
            </a:solidFill>
          </a:ln>
          <a:effectLst>
            <a:outerShdw blurRad="76200" algn="ctr" rotWithShape="0">
              <a:prstClr val="black">
                <a:alpha val="40000"/>
              </a:prstClr>
            </a:outerShdw>
          </a:effectLst>
        </p:spPr>
      </p:pic>
      <p:sp>
        <p:nvSpPr>
          <p:cNvPr id="11" name="Titel 7"/>
          <p:cNvSpPr txBox="1">
            <a:spLocks/>
          </p:cNvSpPr>
          <p:nvPr/>
        </p:nvSpPr>
        <p:spPr>
          <a:xfrm>
            <a:off x="10780950" y="254441"/>
            <a:ext cx="2335237" cy="352800"/>
          </a:xfrm>
          <a:prstGeom prst="rect">
            <a:avLst/>
          </a:prstGeom>
        </p:spPr>
        <p:txBody>
          <a:bodyPr tIns="72000"/>
          <a:lstStyle>
            <a:lvl1pPr algn="ctr" defTabSz="1042988" rtl="0" fontAlgn="base">
              <a:spcBef>
                <a:spcPct val="0"/>
              </a:spcBef>
              <a:spcAft>
                <a:spcPct val="0"/>
              </a:spcAft>
              <a:defRPr sz="4900">
                <a:solidFill>
                  <a:schemeClr val="tx2"/>
                </a:solidFill>
                <a:latin typeface="+mj-lt"/>
                <a:ea typeface="+mj-ea"/>
                <a:cs typeface="+mj-cs"/>
              </a:defRPr>
            </a:lvl1pPr>
            <a:lvl2pPr algn="ctr" defTabSz="1042988" rtl="0" fontAlgn="base">
              <a:spcBef>
                <a:spcPct val="0"/>
              </a:spcBef>
              <a:spcAft>
                <a:spcPct val="0"/>
              </a:spcAft>
              <a:defRPr sz="4900">
                <a:solidFill>
                  <a:schemeClr val="tx2"/>
                </a:solidFill>
                <a:latin typeface="Arial" pitchFamily="34" charset="0"/>
              </a:defRPr>
            </a:lvl2pPr>
            <a:lvl3pPr algn="ctr" defTabSz="1042988" rtl="0" fontAlgn="base">
              <a:spcBef>
                <a:spcPct val="0"/>
              </a:spcBef>
              <a:spcAft>
                <a:spcPct val="0"/>
              </a:spcAft>
              <a:defRPr sz="4900">
                <a:solidFill>
                  <a:schemeClr val="tx2"/>
                </a:solidFill>
                <a:latin typeface="Arial" pitchFamily="34" charset="0"/>
              </a:defRPr>
            </a:lvl3pPr>
            <a:lvl4pPr algn="ctr" defTabSz="1042988" rtl="0" fontAlgn="base">
              <a:spcBef>
                <a:spcPct val="0"/>
              </a:spcBef>
              <a:spcAft>
                <a:spcPct val="0"/>
              </a:spcAft>
              <a:defRPr sz="4900">
                <a:solidFill>
                  <a:schemeClr val="tx2"/>
                </a:solidFill>
                <a:latin typeface="Arial" pitchFamily="34" charset="0"/>
              </a:defRPr>
            </a:lvl4pPr>
            <a:lvl5pPr algn="ctr" defTabSz="1042988" rtl="0" fontAlgn="base">
              <a:spcBef>
                <a:spcPct val="0"/>
              </a:spcBef>
              <a:spcAft>
                <a:spcPct val="0"/>
              </a:spcAft>
              <a:defRPr sz="4900">
                <a:solidFill>
                  <a:schemeClr val="tx2"/>
                </a:solidFill>
                <a:latin typeface="Arial" pitchFamily="34" charset="0"/>
              </a:defRPr>
            </a:lvl5pPr>
            <a:lvl6pPr marL="457200" algn="ctr" defTabSz="1042988" rtl="0" fontAlgn="base">
              <a:spcBef>
                <a:spcPct val="0"/>
              </a:spcBef>
              <a:spcAft>
                <a:spcPct val="0"/>
              </a:spcAft>
              <a:defRPr sz="4900">
                <a:solidFill>
                  <a:schemeClr val="tx2"/>
                </a:solidFill>
                <a:latin typeface="Arial" pitchFamily="34" charset="0"/>
              </a:defRPr>
            </a:lvl6pPr>
            <a:lvl7pPr marL="914400" algn="ctr" defTabSz="1042988" rtl="0" fontAlgn="base">
              <a:spcBef>
                <a:spcPct val="0"/>
              </a:spcBef>
              <a:spcAft>
                <a:spcPct val="0"/>
              </a:spcAft>
              <a:defRPr sz="4900">
                <a:solidFill>
                  <a:schemeClr val="tx2"/>
                </a:solidFill>
                <a:latin typeface="Arial" pitchFamily="34" charset="0"/>
              </a:defRPr>
            </a:lvl7pPr>
            <a:lvl8pPr marL="1371600" algn="ctr" defTabSz="1042988" rtl="0" fontAlgn="base">
              <a:spcBef>
                <a:spcPct val="0"/>
              </a:spcBef>
              <a:spcAft>
                <a:spcPct val="0"/>
              </a:spcAft>
              <a:defRPr sz="4900">
                <a:solidFill>
                  <a:schemeClr val="tx2"/>
                </a:solidFill>
                <a:latin typeface="Arial" pitchFamily="34" charset="0"/>
              </a:defRPr>
            </a:lvl8pPr>
            <a:lvl9pPr marL="1828800" algn="ctr" defTabSz="1042988" rtl="0" fontAlgn="base">
              <a:spcBef>
                <a:spcPct val="0"/>
              </a:spcBef>
              <a:spcAft>
                <a:spcPct val="0"/>
              </a:spcAft>
              <a:defRPr sz="4900">
                <a:solidFill>
                  <a:schemeClr val="tx2"/>
                </a:solidFill>
                <a:latin typeface="Arial" pitchFamily="34" charset="0"/>
              </a:defRPr>
            </a:lvl9pPr>
          </a:lstStyle>
          <a:p>
            <a:pPr algn="r"/>
            <a:r>
              <a:rPr lang="de-DE" sz="2400" kern="0" dirty="0" smtClean="0">
                <a:solidFill>
                  <a:schemeClr val="bg1"/>
                </a:solidFill>
                <a:latin typeface="Calibri" panose="020F0502020204030204" pitchFamily="34" charset="0"/>
              </a:rPr>
              <a:t>Startfolie</a:t>
            </a:r>
            <a:endParaRPr lang="de-DE" sz="2400" kern="0" dirty="0">
              <a:solidFill>
                <a:schemeClr val="bg1"/>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3000"/>
                                        <p:tgtEl>
                                          <p:spTgt spid="12"/>
                                        </p:tgtEl>
                                      </p:cBhvr>
                                    </p:animEffec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p:txBody>
          <a:bodyPr/>
          <a:lstStyle/>
          <a:p>
            <a:r>
              <a:rPr lang="de-DE" dirty="0" smtClean="0"/>
              <a:t>Mögliche Auffangsysteme</a:t>
            </a:r>
            <a:endParaRPr lang="de-DE" dirty="0"/>
          </a:p>
        </p:txBody>
      </p:sp>
      <p:sp>
        <p:nvSpPr>
          <p:cNvPr id="3" name="Textplatzhalter 2"/>
          <p:cNvSpPr>
            <a:spLocks noGrp="1"/>
          </p:cNvSpPr>
          <p:nvPr>
            <p:ph type="body" sz="quarter" idx="12"/>
          </p:nvPr>
        </p:nvSpPr>
        <p:spPr/>
        <p:txBody>
          <a:bodyPr/>
          <a:lstStyle/>
          <a:p>
            <a:r>
              <a:rPr lang="de-DE" dirty="0" smtClean="0"/>
              <a:t>Es gibt verschiedene Auffangsysteme für Hubarbeitsbühnen.</a:t>
            </a:r>
            <a:endParaRPr lang="de-DE" dirty="0"/>
          </a:p>
        </p:txBody>
      </p:sp>
      <p:sp>
        <p:nvSpPr>
          <p:cNvPr id="4" name="Titel 3"/>
          <p:cNvSpPr>
            <a:spLocks noGrp="1"/>
          </p:cNvSpPr>
          <p:nvPr>
            <p:ph type="title"/>
          </p:nvPr>
        </p:nvSpPr>
        <p:spPr/>
        <p:txBody>
          <a:bodyPr/>
          <a:lstStyle/>
          <a:p>
            <a:r>
              <a:rPr lang="de-DE" dirty="0" smtClean="0"/>
              <a:t>Folie 7</a:t>
            </a:r>
            <a:endParaRPr lang="de-DE" dirty="0"/>
          </a:p>
        </p:txBody>
      </p:sp>
      <p:grpSp>
        <p:nvGrpSpPr>
          <p:cNvPr id="5" name="Gruppieren 4"/>
          <p:cNvGrpSpPr/>
          <p:nvPr/>
        </p:nvGrpSpPr>
        <p:grpSpPr>
          <a:xfrm>
            <a:off x="0" y="6373937"/>
            <a:ext cx="13442400" cy="928926"/>
            <a:chOff x="0" y="6373937"/>
            <a:chExt cx="13442400" cy="928926"/>
          </a:xfrm>
        </p:grpSpPr>
        <p:sp>
          <p:nvSpPr>
            <p:cNvPr id="6" name="Rectangle 47"/>
            <p:cNvSpPr>
              <a:spLocks noChangeArrowheads="1"/>
            </p:cNvSpPr>
            <p:nvPr/>
          </p:nvSpPr>
          <p:spPr bwMode="auto">
            <a:xfrm>
              <a:off x="0" y="6582863"/>
              <a:ext cx="13442400" cy="720000"/>
            </a:xfrm>
            <a:prstGeom prst="rect">
              <a:avLst/>
            </a:prstGeom>
            <a:solidFill>
              <a:srgbClr val="3B68AE">
                <a:alpha val="40000"/>
              </a:srgbClr>
            </a:solidFill>
            <a:ln w="9525">
              <a:noFill/>
              <a:miter lim="800000"/>
              <a:headEnd/>
              <a:tailEnd/>
            </a:ln>
            <a:effectLst/>
          </p:spPr>
          <p:txBody>
            <a:bodyPr wrap="none" lIns="1584000" tIns="0" rIns="0" bIns="0" anchor="ctr" anchorCtr="0"/>
            <a:lstStyle/>
            <a:p>
              <a:r>
                <a:rPr lang="de-DE" sz="1800" b="1" dirty="0" smtClean="0">
                  <a:latin typeface="Calibri" panose="020F0502020204030204" pitchFamily="34" charset="0"/>
                </a:rPr>
                <a:t>Bei der </a:t>
              </a:r>
              <a:r>
                <a:rPr lang="de-DE" sz="1800" b="1" dirty="0">
                  <a:latin typeface="Calibri" panose="020F0502020204030204" pitchFamily="34" charset="0"/>
                </a:rPr>
                <a:t>A</a:t>
              </a:r>
              <a:r>
                <a:rPr lang="de-DE" sz="1800" b="1" dirty="0" smtClean="0">
                  <a:latin typeface="Calibri" panose="020F0502020204030204" pitchFamily="34" charset="0"/>
                </a:rPr>
                <a:t>uswahl des Auffangsystems sind die jeweiligen Arbeitsbedingungen vor Ort zu berücksichtigen. </a:t>
              </a:r>
              <a:endParaRPr lang="de-DE" sz="1800" b="1" dirty="0">
                <a:latin typeface="Calibri" panose="020F0502020204030204" pitchFamily="34" charset="0"/>
              </a:endParaRPr>
            </a:p>
          </p:txBody>
        </p:sp>
        <p:cxnSp>
          <p:nvCxnSpPr>
            <p:cNvPr id="7" name="Gerader Verbinder 6"/>
            <p:cNvCxnSpPr/>
            <p:nvPr/>
          </p:nvCxnSpPr>
          <p:spPr bwMode="auto">
            <a:xfrm flipV="1">
              <a:off x="0" y="6582864"/>
              <a:ext cx="13442400" cy="0"/>
            </a:xfrm>
            <a:prstGeom prst="line">
              <a:avLst/>
            </a:prstGeom>
            <a:noFill/>
            <a:ln w="31750" cap="flat" cmpd="sng" algn="ctr">
              <a:solidFill>
                <a:srgbClr val="3B68AE"/>
              </a:solidFill>
              <a:prstDash val="solid"/>
              <a:round/>
              <a:headEnd type="none" w="med" len="med"/>
              <a:tailEnd type="none" w="med" len="med"/>
            </a:ln>
            <a:effectLst/>
          </p:spPr>
        </p:cxnSp>
        <p:sp>
          <p:nvSpPr>
            <p:cNvPr id="8" name="Flussdiagramm: Verbindungsstelle 1"/>
            <p:cNvSpPr/>
            <p:nvPr/>
          </p:nvSpPr>
          <p:spPr>
            <a:xfrm>
              <a:off x="520927" y="6373937"/>
              <a:ext cx="772718" cy="773723"/>
            </a:xfrm>
            <a:prstGeom prst="flowChartConnector">
              <a:avLst/>
            </a:prstGeom>
            <a:solidFill>
              <a:srgbClr val="3B68AE"/>
            </a:solidFill>
            <a:ln w="31750">
              <a:solidFill>
                <a:schemeClr val="bg1"/>
              </a:solidFill>
            </a:ln>
            <a:effectLst>
              <a:outerShdw blurRad="25400" sx="104000" sy="104000" algn="ctr" rotWithShape="0">
                <a:prstClr val="black">
                  <a:alpha val="50000"/>
                </a:prstClr>
              </a:outerShdw>
            </a:effectLst>
            <a:scene3d>
              <a:camera prst="orthographicFront"/>
              <a:lightRig rig="threePt" dir="t"/>
            </a:scene3d>
            <a:sp3d>
              <a:bevelT prst="relaxedInset"/>
            </a:sp3d>
          </p:spPr>
          <p:txBody>
            <a:bodyPr wrap="square" lIns="0" tIns="0" rIns="0" bIns="0" rtlCol="0" anchor="ctr" anchorCtr="1">
              <a:noAutofit/>
            </a:bodyPr>
            <a:lstStyle/>
            <a:p>
              <a:pPr algn="ctr"/>
              <a:r>
                <a:rPr lang="de-DE" sz="4800" b="1" dirty="0">
                  <a:solidFill>
                    <a:schemeClr val="bg1"/>
                  </a:solidFill>
                  <a:latin typeface="Calibri" panose="020F0502020204030204" pitchFamily="34" charset="0"/>
                </a:rPr>
                <a:t>!</a:t>
              </a:r>
            </a:p>
          </p:txBody>
        </p:sp>
      </p:grpSp>
      <p:sp>
        <p:nvSpPr>
          <p:cNvPr id="11" name="Abgerundetes Rechteck 10"/>
          <p:cNvSpPr/>
          <p:nvPr/>
        </p:nvSpPr>
        <p:spPr>
          <a:xfrm>
            <a:off x="4794291" y="5405133"/>
            <a:ext cx="3404725" cy="485391"/>
          </a:xfrm>
          <a:prstGeom prst="roundRect">
            <a:avLst/>
          </a:prstGeom>
          <a:noFill/>
          <a:ln w="28575">
            <a:noFill/>
          </a:ln>
          <a:effectLst/>
        </p:spPr>
        <p:txBody>
          <a:bodyPr wrap="square" lIns="0" tIns="0" rIns="0" bIns="0" rtlCol="0" anchor="ctr">
            <a:noAutofit/>
          </a:bodyPr>
          <a:lstStyle/>
          <a:p>
            <a:pPr algn="ctr"/>
            <a:r>
              <a:rPr lang="de-DE" b="1" dirty="0">
                <a:solidFill>
                  <a:srgbClr val="FF0000"/>
                </a:solidFill>
                <a:latin typeface="Calibri" panose="020F0502020204030204" pitchFamily="34" charset="0"/>
                <a:cs typeface="Calibri" panose="020F0502020204030204" pitchFamily="34" charset="0"/>
              </a:rPr>
              <a:t>2. </a:t>
            </a:r>
            <a:r>
              <a:rPr lang="de-DE" dirty="0" smtClean="0">
                <a:latin typeface="Calibri" panose="020F0502020204030204" pitchFamily="34" charset="0"/>
                <a:cs typeface="Calibri" panose="020F0502020204030204" pitchFamily="34" charset="0"/>
              </a:rPr>
              <a:t>Auffangsystem mit </a:t>
            </a:r>
            <a:r>
              <a:rPr lang="de-DE" dirty="0">
                <a:latin typeface="Calibri" panose="020F0502020204030204" pitchFamily="34" charset="0"/>
                <a:cs typeface="Calibri" panose="020F0502020204030204" pitchFamily="34" charset="0"/>
              </a:rPr>
              <a:t>Falldämpfer</a:t>
            </a:r>
          </a:p>
        </p:txBody>
      </p:sp>
      <p:sp>
        <p:nvSpPr>
          <p:cNvPr id="12" name="Abgerundetes Rechteck 11"/>
          <p:cNvSpPr/>
          <p:nvPr/>
        </p:nvSpPr>
        <p:spPr>
          <a:xfrm>
            <a:off x="8915448" y="4535471"/>
            <a:ext cx="3366329" cy="895355"/>
          </a:xfrm>
          <a:prstGeom prst="roundRect">
            <a:avLst/>
          </a:prstGeom>
          <a:noFill/>
          <a:ln w="28575">
            <a:noFill/>
          </a:ln>
          <a:effectLst/>
        </p:spPr>
        <p:txBody>
          <a:bodyPr wrap="square" lIns="0" tIns="0" rIns="0" bIns="0" rtlCol="0" anchor="ctr">
            <a:noAutofit/>
          </a:bodyPr>
          <a:lstStyle/>
          <a:p>
            <a:pPr algn="ctr"/>
            <a:r>
              <a:rPr lang="de-DE" b="1" dirty="0">
                <a:solidFill>
                  <a:srgbClr val="FF0000"/>
                </a:solidFill>
                <a:latin typeface="Calibri" panose="020F0502020204030204" pitchFamily="34" charset="0"/>
                <a:cs typeface="Calibri" panose="020F0502020204030204" pitchFamily="34" charset="0"/>
              </a:rPr>
              <a:t>3. </a:t>
            </a:r>
            <a:r>
              <a:rPr lang="de-DE" dirty="0" smtClean="0">
                <a:latin typeface="Calibri" panose="020F0502020204030204" pitchFamily="34" charset="0"/>
                <a:cs typeface="Calibri" panose="020F0502020204030204" pitchFamily="34" charset="0"/>
              </a:rPr>
              <a:t>Auffangsystem mit mitlaufendem Auffanggerät einschließlich beweglicher </a:t>
            </a:r>
            <a:r>
              <a:rPr lang="de-DE" dirty="0">
                <a:latin typeface="Calibri" panose="020F0502020204030204" pitchFamily="34" charset="0"/>
                <a:cs typeface="Calibri" panose="020F0502020204030204" pitchFamily="34" charset="0"/>
              </a:rPr>
              <a:t>Führung</a:t>
            </a:r>
          </a:p>
        </p:txBody>
      </p:sp>
      <p:sp>
        <p:nvSpPr>
          <p:cNvPr id="13" name="Abgerundetes Rechteck 12"/>
          <p:cNvSpPr/>
          <p:nvPr/>
        </p:nvSpPr>
        <p:spPr>
          <a:xfrm>
            <a:off x="727582" y="6004919"/>
            <a:ext cx="3206744" cy="429177"/>
          </a:xfrm>
          <a:prstGeom prst="roundRect">
            <a:avLst/>
          </a:prstGeom>
          <a:noFill/>
          <a:ln w="28575">
            <a:noFill/>
          </a:ln>
          <a:effectLst/>
        </p:spPr>
        <p:txBody>
          <a:bodyPr wrap="square" lIns="0" tIns="0" rIns="0" bIns="0" rtlCol="0" anchor="ctr">
            <a:noAutofit/>
          </a:bodyPr>
          <a:lstStyle/>
          <a:p>
            <a:pPr algn="ctr"/>
            <a:r>
              <a:rPr lang="de-DE" b="1" dirty="0" smtClean="0">
                <a:solidFill>
                  <a:srgbClr val="FF0000"/>
                </a:solidFill>
                <a:latin typeface="Calibri" panose="020F0502020204030204" pitchFamily="34" charset="0"/>
                <a:cs typeface="Calibri" panose="020F0502020204030204" pitchFamily="34" charset="0"/>
              </a:rPr>
              <a:t>1. </a:t>
            </a:r>
            <a:r>
              <a:rPr lang="de-DE" dirty="0" smtClean="0">
                <a:latin typeface="Calibri" panose="020F0502020204030204" pitchFamily="34" charset="0"/>
                <a:cs typeface="Calibri" panose="020F0502020204030204" pitchFamily="34" charset="0"/>
              </a:rPr>
              <a:t>Höhensicherungsgeräte</a:t>
            </a:r>
            <a:endParaRPr lang="de-DE" dirty="0">
              <a:latin typeface="Calibri" panose="020F0502020204030204" pitchFamily="34" charset="0"/>
              <a:cs typeface="Calibri" panose="020F0502020204030204" pitchFamily="34" charset="0"/>
            </a:endParaRPr>
          </a:p>
        </p:txBody>
      </p:sp>
      <p:pic>
        <p:nvPicPr>
          <p:cNvPr id="10" name="Grafik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45724" y="1138445"/>
            <a:ext cx="3505779" cy="3420000"/>
          </a:xfrm>
          <a:prstGeom prst="ellipse">
            <a:avLst/>
          </a:prstGeom>
          <a:ln>
            <a:noFill/>
          </a:ln>
          <a:effectLst>
            <a:softEdge rad="112500"/>
          </a:effectLst>
        </p:spPr>
      </p:pic>
      <p:pic>
        <p:nvPicPr>
          <p:cNvPr id="16" name="Grafik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59650" y="2691917"/>
            <a:ext cx="3355864" cy="3420000"/>
          </a:xfrm>
          <a:prstGeom prst="ellipse">
            <a:avLst/>
          </a:prstGeom>
          <a:ln>
            <a:noFill/>
          </a:ln>
          <a:effectLst>
            <a:softEdge rad="112500"/>
          </a:effectLst>
        </p:spPr>
      </p:pic>
      <p:pic>
        <p:nvPicPr>
          <p:cNvPr id="15" name="Grafik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94291" y="2005069"/>
            <a:ext cx="3404725" cy="3420000"/>
          </a:xfrm>
          <a:prstGeom prst="ellipse">
            <a:avLst/>
          </a:prstGeom>
          <a:ln>
            <a:noFill/>
          </a:ln>
          <a:effectLst>
            <a:softEdge rad="112500"/>
          </a:effectLst>
        </p:spPr>
      </p:pic>
    </p:spTree>
    <p:extLst>
      <p:ext uri="{BB962C8B-B14F-4D97-AF65-F5344CB8AC3E}">
        <p14:creationId xmlns:p14="http://schemas.microsoft.com/office/powerpoint/2010/main" val="225692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out)">
                                      <p:cBhvr>
                                        <p:cTn id="12" dur="2000"/>
                                        <p:tgtEl>
                                          <p:spTgt spid="1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out)">
                                      <p:cBhvr>
                                        <p:cTn id="21" dur="2000"/>
                                        <p:tgtEl>
                                          <p:spTgt spid="1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out)">
                                      <p:cBhvr>
                                        <p:cTn id="30" dur="2000"/>
                                        <p:tgtEl>
                                          <p:spTgt spid="1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1"/>
          </p:nvPr>
        </p:nvSpPr>
        <p:spPr/>
        <p:txBody>
          <a:bodyPr/>
          <a:lstStyle/>
          <a:p>
            <a:r>
              <a:rPr lang="de-DE" smtClean="0"/>
              <a:t>Anschlagpunkte an der Arbeitsbühne</a:t>
            </a:r>
            <a:endParaRPr lang="de-DE" dirty="0"/>
          </a:p>
        </p:txBody>
      </p:sp>
      <p:sp>
        <p:nvSpPr>
          <p:cNvPr id="3" name="Textplatzhalter 2"/>
          <p:cNvSpPr>
            <a:spLocks noGrp="1"/>
          </p:cNvSpPr>
          <p:nvPr>
            <p:ph type="body" sz="quarter" idx="12"/>
          </p:nvPr>
        </p:nvSpPr>
        <p:spPr/>
        <p:txBody>
          <a:bodyPr/>
          <a:lstStyle/>
          <a:p>
            <a:r>
              <a:rPr lang="de-DE" dirty="0" smtClean="0"/>
              <a:t>Anschlagpunkte müssen eine Mindestfestigkeit (</a:t>
            </a:r>
            <a:r>
              <a:rPr lang="de-DE" dirty="0"/>
              <a:t>mind. 3 kN) </a:t>
            </a:r>
            <a:r>
              <a:rPr lang="de-DE" dirty="0" smtClean="0"/>
              <a:t>besitzen.</a:t>
            </a:r>
            <a:endParaRPr lang="de-DE" dirty="0"/>
          </a:p>
        </p:txBody>
      </p:sp>
      <p:sp>
        <p:nvSpPr>
          <p:cNvPr id="4" name="Titel 3"/>
          <p:cNvSpPr>
            <a:spLocks noGrp="1"/>
          </p:cNvSpPr>
          <p:nvPr>
            <p:ph type="title"/>
          </p:nvPr>
        </p:nvSpPr>
        <p:spPr/>
        <p:txBody>
          <a:bodyPr/>
          <a:lstStyle/>
          <a:p>
            <a:r>
              <a:rPr lang="de-DE" dirty="0" smtClean="0"/>
              <a:t>Folie 8</a:t>
            </a:r>
            <a:endParaRPr lang="de-DE" dirty="0"/>
          </a:p>
        </p:txBody>
      </p:sp>
      <p:grpSp>
        <p:nvGrpSpPr>
          <p:cNvPr id="5" name="Gruppieren 4"/>
          <p:cNvGrpSpPr/>
          <p:nvPr/>
        </p:nvGrpSpPr>
        <p:grpSpPr>
          <a:xfrm>
            <a:off x="0" y="6373937"/>
            <a:ext cx="13442400" cy="928926"/>
            <a:chOff x="0" y="6373937"/>
            <a:chExt cx="13442400" cy="928926"/>
          </a:xfrm>
        </p:grpSpPr>
        <p:sp>
          <p:nvSpPr>
            <p:cNvPr id="6" name="Rectangle 47"/>
            <p:cNvSpPr>
              <a:spLocks noChangeArrowheads="1"/>
            </p:cNvSpPr>
            <p:nvPr/>
          </p:nvSpPr>
          <p:spPr bwMode="auto">
            <a:xfrm>
              <a:off x="0" y="6582863"/>
              <a:ext cx="13442400" cy="720000"/>
            </a:xfrm>
            <a:prstGeom prst="rect">
              <a:avLst/>
            </a:prstGeom>
            <a:solidFill>
              <a:srgbClr val="3B68AE">
                <a:alpha val="40000"/>
              </a:srgbClr>
            </a:solidFill>
            <a:ln w="9525">
              <a:noFill/>
              <a:miter lim="800000"/>
              <a:headEnd/>
              <a:tailEnd/>
            </a:ln>
            <a:effectLst/>
          </p:spPr>
          <p:txBody>
            <a:bodyPr wrap="none" lIns="1584000" tIns="0" rIns="0" bIns="0" anchor="ctr" anchorCtr="0"/>
            <a:lstStyle/>
            <a:p>
              <a:r>
                <a:rPr lang="de-DE" sz="1800" b="1" dirty="0">
                  <a:latin typeface="Calibri" panose="020F0502020204030204" pitchFamily="34" charset="0"/>
                </a:rPr>
                <a:t>Verwenden Sie nur die vom Hersteller der Hubarbeitsbühne vorgesehenen und gekennzeichneten Anschlagpunkte. </a:t>
              </a:r>
            </a:p>
          </p:txBody>
        </p:sp>
        <p:cxnSp>
          <p:nvCxnSpPr>
            <p:cNvPr id="7" name="Gerader Verbinder 6"/>
            <p:cNvCxnSpPr/>
            <p:nvPr/>
          </p:nvCxnSpPr>
          <p:spPr bwMode="auto">
            <a:xfrm flipV="1">
              <a:off x="0" y="6582864"/>
              <a:ext cx="13442400" cy="0"/>
            </a:xfrm>
            <a:prstGeom prst="line">
              <a:avLst/>
            </a:prstGeom>
            <a:noFill/>
            <a:ln w="31750" cap="flat" cmpd="sng" algn="ctr">
              <a:solidFill>
                <a:srgbClr val="3B68AE"/>
              </a:solidFill>
              <a:prstDash val="solid"/>
              <a:round/>
              <a:headEnd type="none" w="med" len="med"/>
              <a:tailEnd type="none" w="med" len="med"/>
            </a:ln>
            <a:effectLst/>
          </p:spPr>
        </p:cxnSp>
        <p:sp>
          <p:nvSpPr>
            <p:cNvPr id="8" name="Flussdiagramm: Verbindungsstelle 1"/>
            <p:cNvSpPr/>
            <p:nvPr/>
          </p:nvSpPr>
          <p:spPr>
            <a:xfrm>
              <a:off x="520927" y="6373937"/>
              <a:ext cx="772718" cy="773723"/>
            </a:xfrm>
            <a:prstGeom prst="flowChartConnector">
              <a:avLst/>
            </a:prstGeom>
            <a:solidFill>
              <a:srgbClr val="3B68AE"/>
            </a:solidFill>
            <a:ln w="31750">
              <a:solidFill>
                <a:schemeClr val="bg1"/>
              </a:solidFill>
            </a:ln>
            <a:effectLst>
              <a:outerShdw blurRad="25400" sx="104000" sy="104000" algn="ctr" rotWithShape="0">
                <a:prstClr val="black">
                  <a:alpha val="50000"/>
                </a:prstClr>
              </a:outerShdw>
            </a:effectLst>
            <a:scene3d>
              <a:camera prst="orthographicFront"/>
              <a:lightRig rig="threePt" dir="t"/>
            </a:scene3d>
            <a:sp3d>
              <a:bevelT prst="relaxedInset"/>
            </a:sp3d>
          </p:spPr>
          <p:txBody>
            <a:bodyPr wrap="square" lIns="0" tIns="0" rIns="0" bIns="0" rtlCol="0" anchor="ctr" anchorCtr="1">
              <a:noAutofit/>
            </a:bodyPr>
            <a:lstStyle/>
            <a:p>
              <a:pPr algn="ctr"/>
              <a:r>
                <a:rPr lang="de-DE" sz="4800" b="1" dirty="0">
                  <a:solidFill>
                    <a:schemeClr val="bg1"/>
                  </a:solidFill>
                  <a:latin typeface="Calibri" panose="020F0502020204030204" pitchFamily="34" charset="0"/>
                </a:rPr>
                <a:t>!</a:t>
              </a:r>
            </a:p>
          </p:txBody>
        </p:sp>
      </p:grpSp>
      <p:pic>
        <p:nvPicPr>
          <p:cNvPr id="24" name="Grafik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6081" y="1965662"/>
            <a:ext cx="2451973" cy="3506400"/>
          </a:xfrm>
          <a:prstGeom prst="rect">
            <a:avLst/>
          </a:prstGeom>
          <a:ln w="3175">
            <a:solidFill>
              <a:schemeClr val="bg1">
                <a:lumMod val="50000"/>
              </a:schemeClr>
            </a:solidFill>
          </a:ln>
          <a:effectLst/>
        </p:spPr>
      </p:pic>
      <p:pic>
        <p:nvPicPr>
          <p:cNvPr id="25" name="Grafik 2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65224" y="1977376"/>
            <a:ext cx="2758130" cy="3506400"/>
          </a:xfrm>
          <a:prstGeom prst="rect">
            <a:avLst/>
          </a:prstGeom>
          <a:ln w="3175">
            <a:solidFill>
              <a:schemeClr val="bg1">
                <a:lumMod val="50000"/>
              </a:schemeClr>
            </a:solidFill>
          </a:ln>
          <a:effectLst/>
        </p:spPr>
      </p:pic>
      <p:pic>
        <p:nvPicPr>
          <p:cNvPr id="26" name="Grafik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6652" y="1963449"/>
            <a:ext cx="2629974" cy="3506633"/>
          </a:xfrm>
          <a:prstGeom prst="rect">
            <a:avLst/>
          </a:prstGeom>
          <a:ln w="3175">
            <a:solidFill>
              <a:schemeClr val="bg1">
                <a:lumMod val="50000"/>
              </a:schemeClr>
            </a:solidFill>
          </a:ln>
          <a:effectLst/>
        </p:spPr>
      </p:pic>
      <p:sp>
        <p:nvSpPr>
          <p:cNvPr id="27" name="Textfeld 26"/>
          <p:cNvSpPr txBox="1"/>
          <p:nvPr/>
        </p:nvSpPr>
        <p:spPr bwMode="auto">
          <a:xfrm>
            <a:off x="536862" y="5483776"/>
            <a:ext cx="8449822" cy="765194"/>
          </a:xfrm>
          <a:prstGeom prst="rect">
            <a:avLst/>
          </a:prstGeom>
          <a:noFill/>
          <a:ln w="22225">
            <a:noFill/>
            <a:miter lim="800000"/>
            <a:headEnd/>
            <a:tailEnd/>
          </a:ln>
          <a:effectLst/>
        </p:spPr>
        <p:txBody>
          <a:bodyPr wrap="square" lIns="0" tIns="72000" rIns="91429" bIns="45714" rtlCol="0">
            <a:spAutoFit/>
          </a:bodyPr>
          <a:lstStyle/>
          <a:p>
            <a:r>
              <a:rPr lang="de-DE" dirty="0" smtClean="0">
                <a:latin typeface="Calibri" panose="020F0502020204030204" pitchFamily="34" charset="0"/>
              </a:rPr>
              <a:t>Anschlagpunkte für die PSA gA in </a:t>
            </a:r>
            <a:r>
              <a:rPr lang="de-DE" b="1" dirty="0" smtClean="0">
                <a:latin typeface="Calibri" panose="020F0502020204030204" pitchFamily="34" charset="0"/>
              </a:rPr>
              <a:t>verschiedenen Ausführungen. </a:t>
            </a:r>
            <a:r>
              <a:rPr lang="de-DE" dirty="0" smtClean="0">
                <a:latin typeface="Calibri" panose="020F0502020204030204" pitchFamily="34" charset="0"/>
              </a:rPr>
              <a:t>Verbinden Sie Ihre Schutzausrüstung äußerst gewissenhaft. Das gilt beim Arbeiten wie auch beim Fahren mit der Hubarbeitsbühne. </a:t>
            </a:r>
            <a:br>
              <a:rPr lang="de-DE" dirty="0" smtClean="0">
                <a:latin typeface="Calibri" panose="020F0502020204030204" pitchFamily="34" charset="0"/>
              </a:rPr>
            </a:br>
            <a:endParaRPr lang="de-DE" dirty="0">
              <a:latin typeface="Calibri" panose="020F0502020204030204" pitchFamily="34" charset="0"/>
            </a:endParaRPr>
          </a:p>
        </p:txBody>
      </p:sp>
      <p:pic>
        <p:nvPicPr>
          <p:cNvPr id="28" name="Grafik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17333" y="2126988"/>
            <a:ext cx="2327233" cy="2210705"/>
          </a:xfrm>
          <a:prstGeom prst="rect">
            <a:avLst/>
          </a:prstGeom>
        </p:spPr>
      </p:pic>
      <p:sp>
        <p:nvSpPr>
          <p:cNvPr id="29" name="Textfeld 28"/>
          <p:cNvSpPr txBox="1"/>
          <p:nvPr/>
        </p:nvSpPr>
        <p:spPr bwMode="auto">
          <a:xfrm>
            <a:off x="9289884" y="4478956"/>
            <a:ext cx="3376878" cy="765194"/>
          </a:xfrm>
          <a:prstGeom prst="rect">
            <a:avLst/>
          </a:prstGeom>
          <a:noFill/>
          <a:ln w="22225">
            <a:noFill/>
            <a:miter lim="800000"/>
            <a:headEnd/>
            <a:tailEnd/>
          </a:ln>
          <a:effectLst/>
        </p:spPr>
        <p:txBody>
          <a:bodyPr wrap="square" lIns="0" tIns="72000" rIns="91429" bIns="45714" rtlCol="0">
            <a:spAutoFit/>
          </a:bodyPr>
          <a:lstStyle/>
          <a:p>
            <a:r>
              <a:rPr lang="de-DE" b="1" dirty="0" smtClean="0">
                <a:latin typeface="Calibri" panose="020F0502020204030204" pitchFamily="34" charset="0"/>
              </a:rPr>
              <a:t>Achtung! </a:t>
            </a:r>
            <a:r>
              <a:rPr lang="de-DE" dirty="0" smtClean="0">
                <a:latin typeface="Calibri" panose="020F0502020204030204" pitchFamily="34" charset="0"/>
              </a:rPr>
              <a:t>Missbrauchen Sie die Anschlagöse nicht, zum Beispiel für das Anschlagen von Lasten. </a:t>
            </a:r>
            <a:r>
              <a:rPr lang="de-DE" b="1" dirty="0" smtClean="0">
                <a:latin typeface="Calibri" panose="020F0502020204030204" pitchFamily="34" charset="0"/>
              </a:rPr>
              <a:t>Die Hubarbeitsbühne ist kein Kran!</a:t>
            </a:r>
            <a:endParaRPr lang="de-DE" b="1" dirty="0">
              <a:latin typeface="Calibri" panose="020F0502020204030204" pitchFamily="34" charset="0"/>
            </a:endParaRPr>
          </a:p>
        </p:txBody>
      </p:sp>
    </p:spTree>
    <p:extLst>
      <p:ext uri="{BB962C8B-B14F-4D97-AF65-F5344CB8AC3E}">
        <p14:creationId xmlns:p14="http://schemas.microsoft.com/office/powerpoint/2010/main" val="234081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2000" fill="hold"/>
                                        <p:tgtEl>
                                          <p:spTgt spid="24"/>
                                        </p:tgtEl>
                                        <p:attrNameLst>
                                          <p:attrName>ppt_w</p:attrName>
                                        </p:attrNameLst>
                                      </p:cBhvr>
                                      <p:tavLst>
                                        <p:tav tm="0">
                                          <p:val>
                                            <p:fltVal val="0"/>
                                          </p:val>
                                        </p:tav>
                                        <p:tav tm="100000">
                                          <p:val>
                                            <p:strVal val="#ppt_w"/>
                                          </p:val>
                                        </p:tav>
                                      </p:tavLst>
                                    </p:anim>
                                    <p:anim calcmode="lin" valueType="num">
                                      <p:cBhvr>
                                        <p:cTn id="13" dur="2000" fill="hold"/>
                                        <p:tgtEl>
                                          <p:spTgt spid="24"/>
                                        </p:tgtEl>
                                        <p:attrNameLst>
                                          <p:attrName>ppt_h</p:attrName>
                                        </p:attrNameLst>
                                      </p:cBhvr>
                                      <p:tavLst>
                                        <p:tav tm="0">
                                          <p:val>
                                            <p:fltVal val="0"/>
                                          </p:val>
                                        </p:tav>
                                        <p:tav tm="100000">
                                          <p:val>
                                            <p:strVal val="#ppt_h"/>
                                          </p:val>
                                        </p:tav>
                                      </p:tavLst>
                                    </p:anim>
                                    <p:animEffect transition="in" filter="fade">
                                      <p:cBhvr>
                                        <p:cTn id="14" dur="2000"/>
                                        <p:tgtEl>
                                          <p:spTgt spid="24"/>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2000" fill="hold"/>
                                        <p:tgtEl>
                                          <p:spTgt spid="26"/>
                                        </p:tgtEl>
                                        <p:attrNameLst>
                                          <p:attrName>ppt_w</p:attrName>
                                        </p:attrNameLst>
                                      </p:cBhvr>
                                      <p:tavLst>
                                        <p:tav tm="0">
                                          <p:val>
                                            <p:fltVal val="0"/>
                                          </p:val>
                                        </p:tav>
                                        <p:tav tm="100000">
                                          <p:val>
                                            <p:strVal val="#ppt_w"/>
                                          </p:val>
                                        </p:tav>
                                      </p:tavLst>
                                    </p:anim>
                                    <p:anim calcmode="lin" valueType="num">
                                      <p:cBhvr>
                                        <p:cTn id="19" dur="2000" fill="hold"/>
                                        <p:tgtEl>
                                          <p:spTgt spid="26"/>
                                        </p:tgtEl>
                                        <p:attrNameLst>
                                          <p:attrName>ppt_h</p:attrName>
                                        </p:attrNameLst>
                                      </p:cBhvr>
                                      <p:tavLst>
                                        <p:tav tm="0">
                                          <p:val>
                                            <p:fltVal val="0"/>
                                          </p:val>
                                        </p:tav>
                                        <p:tav tm="100000">
                                          <p:val>
                                            <p:strVal val="#ppt_h"/>
                                          </p:val>
                                        </p:tav>
                                      </p:tavLst>
                                    </p:anim>
                                    <p:animEffect transition="in" filter="fade">
                                      <p:cBhvr>
                                        <p:cTn id="20" dur="2000"/>
                                        <p:tgtEl>
                                          <p:spTgt spid="26"/>
                                        </p:tgtEl>
                                      </p:cBhvr>
                                    </p:animEffect>
                                  </p:childTnLst>
                                </p:cTn>
                              </p:par>
                            </p:childTnLst>
                          </p:cTn>
                        </p:par>
                        <p:par>
                          <p:cTn id="21" fill="hold">
                            <p:stCondLst>
                              <p:cond delay="4000"/>
                            </p:stCondLst>
                            <p:childTnLst>
                              <p:par>
                                <p:cTn id="22" presetID="53" presetClass="entr" presetSubtype="16"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2000" fill="hold"/>
                                        <p:tgtEl>
                                          <p:spTgt spid="25"/>
                                        </p:tgtEl>
                                        <p:attrNameLst>
                                          <p:attrName>ppt_w</p:attrName>
                                        </p:attrNameLst>
                                      </p:cBhvr>
                                      <p:tavLst>
                                        <p:tav tm="0">
                                          <p:val>
                                            <p:fltVal val="0"/>
                                          </p:val>
                                        </p:tav>
                                        <p:tav tm="100000">
                                          <p:val>
                                            <p:strVal val="#ppt_w"/>
                                          </p:val>
                                        </p:tav>
                                      </p:tavLst>
                                    </p:anim>
                                    <p:anim calcmode="lin" valueType="num">
                                      <p:cBhvr>
                                        <p:cTn id="25" dur="2000" fill="hold"/>
                                        <p:tgtEl>
                                          <p:spTgt spid="25"/>
                                        </p:tgtEl>
                                        <p:attrNameLst>
                                          <p:attrName>ppt_h</p:attrName>
                                        </p:attrNameLst>
                                      </p:cBhvr>
                                      <p:tavLst>
                                        <p:tav tm="0">
                                          <p:val>
                                            <p:fltVal val="0"/>
                                          </p:val>
                                        </p:tav>
                                        <p:tav tm="100000">
                                          <p:val>
                                            <p:strVal val="#ppt_h"/>
                                          </p:val>
                                        </p:tav>
                                      </p:tavLst>
                                    </p:anim>
                                    <p:animEffect transition="in" filter="fade">
                                      <p:cBhvr>
                                        <p:cTn id="26" dur="2000"/>
                                        <p:tgtEl>
                                          <p:spTgt spid="25"/>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2000" fill="hold"/>
                                        <p:tgtEl>
                                          <p:spTgt spid="28"/>
                                        </p:tgtEl>
                                        <p:attrNameLst>
                                          <p:attrName>ppt_w</p:attrName>
                                        </p:attrNameLst>
                                      </p:cBhvr>
                                      <p:tavLst>
                                        <p:tav tm="0">
                                          <p:val>
                                            <p:fltVal val="0"/>
                                          </p:val>
                                        </p:tav>
                                        <p:tav tm="100000">
                                          <p:val>
                                            <p:strVal val="#ppt_w"/>
                                          </p:val>
                                        </p:tav>
                                      </p:tavLst>
                                    </p:anim>
                                    <p:anim calcmode="lin" valueType="num">
                                      <p:cBhvr>
                                        <p:cTn id="36" dur="2000" fill="hold"/>
                                        <p:tgtEl>
                                          <p:spTgt spid="28"/>
                                        </p:tgtEl>
                                        <p:attrNameLst>
                                          <p:attrName>ppt_h</p:attrName>
                                        </p:attrNameLst>
                                      </p:cBhvr>
                                      <p:tavLst>
                                        <p:tav tm="0">
                                          <p:val>
                                            <p:fltVal val="0"/>
                                          </p:val>
                                        </p:tav>
                                        <p:tav tm="100000">
                                          <p:val>
                                            <p:strVal val="#ppt_h"/>
                                          </p:val>
                                        </p:tav>
                                      </p:tavLst>
                                    </p:anim>
                                    <p:animEffect transition="in" filter="fade">
                                      <p:cBhvr>
                                        <p:cTn id="37" dur="2000"/>
                                        <p:tgtEl>
                                          <p:spTgt spid="28"/>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1"/>
</p:tagLst>
</file>

<file path=ppt/theme/theme1.xml><?xml version="1.0" encoding="utf-8"?>
<a:theme xmlns:a="http://schemas.openxmlformats.org/drawingml/2006/main" name="1_Standarddesign">
  <a:themeElements>
    <a:clrScheme name="Resch-Verlag_Müllwerker">
      <a:dk1>
        <a:sysClr val="windowText" lastClr="000000"/>
      </a:dk1>
      <a:lt1>
        <a:sysClr val="window" lastClr="FFFFFF"/>
      </a:lt1>
      <a:dk2>
        <a:srgbClr val="606060"/>
      </a:dk2>
      <a:lt2>
        <a:srgbClr val="F2F2F2"/>
      </a:lt2>
      <a:accent1>
        <a:srgbClr val="7FD13B"/>
      </a:accent1>
      <a:accent2>
        <a:srgbClr val="FF0000"/>
      </a:accent2>
      <a:accent3>
        <a:srgbClr val="FFFFCC"/>
      </a:accent3>
      <a:accent4>
        <a:srgbClr val="0070C0"/>
      </a:accent4>
      <a:accent5>
        <a:srgbClr val="969696"/>
      </a:accent5>
      <a:accent6>
        <a:srgbClr val="FF9900"/>
      </a:accent6>
      <a:hlink>
        <a:srgbClr val="156B13"/>
      </a:hlink>
      <a:folHlink>
        <a:srgbClr val="5F7791"/>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spPr>
      <a:bodyPr wrap="square" lIns="0" tIns="0" rIns="0" bIns="0" rtlCol="0" anchor="ctr">
        <a:noAutofit/>
      </a:bodyPr>
      <a:lstStyle>
        <a:defPPr algn="ctr">
          <a:defRPr dirty="0" smtClean="0"/>
        </a:defPPr>
      </a:lstStyle>
    </a:spDef>
    <a:lnDef>
      <a:spPr bwMode="auto">
        <a:noFill/>
        <a:ln w="9525" cap="flat" cmpd="sng" algn="ctr">
          <a:solidFill>
            <a:schemeClr val="tx1"/>
          </a:solidFill>
          <a:prstDash val="solid"/>
          <a:round/>
          <a:headEnd type="none" w="med" len="med"/>
          <a:tailEnd type="none" w="med" len="med"/>
        </a:ln>
        <a:effectLst/>
      </a:spPr>
      <a:bodyPr/>
      <a:lstStyle/>
    </a:lnDef>
    <a:txDef>
      <a:spPr bwMode="auto">
        <a:noFill/>
        <a:ln w="22225">
          <a:noFill/>
          <a:miter lim="800000"/>
          <a:headEnd/>
          <a:tailEnd/>
        </a:ln>
        <a:effectLst/>
      </a:spPr>
      <a:bodyPr wrap="square" lIns="90000" tIns="72000" rIns="91429" bIns="45714" rtlCol="0">
        <a:spAutoFit/>
      </a:bodyPr>
      <a:lstStyle>
        <a:defPPr>
          <a:defRPr smtClean="0"/>
        </a:defPPr>
      </a:lstStyle>
    </a:tx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Resch-Verlag_Müllwerker_140324">
      <a:dk1>
        <a:sysClr val="windowText" lastClr="000000"/>
      </a:dk1>
      <a:lt1>
        <a:sysClr val="window" lastClr="FFFFFF"/>
      </a:lt1>
      <a:dk2>
        <a:srgbClr val="606060"/>
      </a:dk2>
      <a:lt2>
        <a:srgbClr val="808080"/>
      </a:lt2>
      <a:accent1>
        <a:srgbClr val="7FD13B"/>
      </a:accent1>
      <a:accent2>
        <a:srgbClr val="FF0000"/>
      </a:accent2>
      <a:accent3>
        <a:srgbClr val="FFFFCC"/>
      </a:accent3>
      <a:accent4>
        <a:srgbClr val="0070C0"/>
      </a:accent4>
      <a:accent5>
        <a:srgbClr val="969696"/>
      </a:accent5>
      <a:accent6>
        <a:srgbClr val="FF9900"/>
      </a:accent6>
      <a:hlink>
        <a:srgbClr val="156B13"/>
      </a:hlink>
      <a:folHlink>
        <a:srgbClr val="5F77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745</Words>
  <Application>Microsoft Office PowerPoint</Application>
  <PresentationFormat>Benutzerdefiniert</PresentationFormat>
  <Paragraphs>127</Paragraphs>
  <Slides>4</Slides>
  <Notes>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vt:i4>
      </vt:variant>
    </vt:vector>
  </HeadingPairs>
  <TitlesOfParts>
    <vt:vector size="12" baseType="lpstr">
      <vt:lpstr>Verdana</vt:lpstr>
      <vt:lpstr>Wingdings 3</vt:lpstr>
      <vt:lpstr>Calibri</vt:lpstr>
      <vt:lpstr>Century Gothic</vt:lpstr>
      <vt:lpstr>MetaPro-Norm</vt:lpstr>
      <vt:lpstr>Arial</vt:lpstr>
      <vt:lpstr>Times New Roman</vt:lpstr>
      <vt:lpstr>1_Standarddesign</vt:lpstr>
      <vt:lpstr>PowerPoint-Präsentation</vt:lpstr>
      <vt:lpstr>PowerPoint-Präsentation</vt:lpstr>
      <vt:lpstr>Folie 7</vt:lpstr>
      <vt:lpstr>Folie 8</vt:lpstr>
    </vt:vector>
  </TitlesOfParts>
  <Manager>Resch-Verlag, Dr. Ingo Resch GmbH, Maria-Eich-Straße 77, 82166 Gräfelfing</Manager>
  <Company>Resch-Verlag, Dr. Ingo Resch GmbH, Maria-Eich-Straße 77, 82166 Gräfelfing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 gegen Absturz auf fahrbaren Hubarbeitsbühnen</dc:title>
  <dc:creator>Dipl.-Ing. Markus Tischendorf</dc:creator>
  <dc:description>1. Auflage 2019, Copyright 2019, Resch-Verlag, Dr. Ingo Resch GmbH, Maria-Eich-Straße 77, D-82166_x000d_
Gräfelfing, Telefon 089 854 65-0, Telefax 089 854 65-11, Alle Rechte vorbehalten!</dc:description>
  <cp:lastModifiedBy>Riedl</cp:lastModifiedBy>
  <cp:revision>741</cp:revision>
  <cp:lastPrinted>2019-06-24T13:31:51Z</cp:lastPrinted>
  <dcterms:created xsi:type="dcterms:W3CDTF">2018-06-12T12:22:01Z</dcterms:created>
  <dcterms:modified xsi:type="dcterms:W3CDTF">2021-07-22T13:38:23Z</dcterms:modified>
  <cp:category>Unterweisung, Fortbildung</cp:category>
</cp:coreProperties>
</file>